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6" r:id="rId2"/>
    <p:sldId id="257" r:id="rId3"/>
    <p:sldId id="272" r:id="rId4"/>
    <p:sldId id="273" r:id="rId5"/>
    <p:sldId id="292" r:id="rId6"/>
    <p:sldId id="289" r:id="rId7"/>
    <p:sldId id="290" r:id="rId8"/>
    <p:sldId id="301" r:id="rId9"/>
    <p:sldId id="295" r:id="rId10"/>
    <p:sldId id="297" r:id="rId11"/>
    <p:sldId id="286" r:id="rId12"/>
    <p:sldId id="287" r:id="rId13"/>
    <p:sldId id="283" r:id="rId14"/>
    <p:sldId id="296" r:id="rId15"/>
    <p:sldId id="259" r:id="rId16"/>
    <p:sldId id="293" r:id="rId17"/>
    <p:sldId id="294" r:id="rId18"/>
    <p:sldId id="261" r:id="rId19"/>
    <p:sldId id="262" r:id="rId20"/>
    <p:sldId id="263" r:id="rId21"/>
    <p:sldId id="278" r:id="rId22"/>
    <p:sldId id="298" r:id="rId23"/>
    <p:sldId id="299" r:id="rId24"/>
    <p:sldId id="281" r:id="rId25"/>
    <p:sldId id="280" r:id="rId26"/>
    <p:sldId id="300" r:id="rId27"/>
    <p:sldId id="274" r:id="rId28"/>
    <p:sldId id="265" r:id="rId29"/>
    <p:sldId id="26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96"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CB43F-F167-401B-BB8B-FA7BF0F04376}" type="datetimeFigureOut">
              <a:rPr lang="en-US" smtClean="0"/>
              <a:pPr/>
              <a:t>6/17/2016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4BB6A-42A9-4F48-964D-596780693D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44BB6A-42A9-4F48-964D-596780693DA7}"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C013D97-502F-419A-8121-AF2FE6D8ABEB}" type="datetimeFigureOut">
              <a:rPr lang="en-US" smtClean="0"/>
              <a:pPr/>
              <a:t>6/17/2016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6A66393-064D-41D2-8A25-C075A17509C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013D97-502F-419A-8121-AF2FE6D8ABEB}"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66393-064D-41D2-8A25-C075A1750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013D97-502F-419A-8121-AF2FE6D8ABEB}"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66393-064D-41D2-8A25-C075A1750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013D97-502F-419A-8121-AF2FE6D8ABEB}"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66393-064D-41D2-8A25-C075A17509C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013D97-502F-419A-8121-AF2FE6D8ABEB}" type="datetimeFigureOut">
              <a:rPr lang="en-US" smtClean="0"/>
              <a:pPr/>
              <a:t>6/17/2016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6A66393-064D-41D2-8A25-C075A17509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013D97-502F-419A-8121-AF2FE6D8ABEB}"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66393-064D-41D2-8A25-C075A17509C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C013D97-502F-419A-8121-AF2FE6D8ABEB}" type="datetimeFigureOut">
              <a:rPr lang="en-US" smtClean="0"/>
              <a:pPr/>
              <a:t>6/17/2016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66393-064D-41D2-8A25-C075A17509C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013D97-502F-419A-8121-AF2FE6D8ABEB}" type="datetimeFigureOut">
              <a:rPr lang="en-US" smtClean="0"/>
              <a:pPr/>
              <a:t>6/17/2016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66393-064D-41D2-8A25-C075A17509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3D97-502F-419A-8121-AF2FE6D8ABEB}" type="datetimeFigureOut">
              <a:rPr lang="en-US" smtClean="0"/>
              <a:pPr/>
              <a:t>6/17/2016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66393-064D-41D2-8A25-C075A1750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013D97-502F-419A-8121-AF2FE6D8ABEB}"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66393-064D-41D2-8A25-C075A17509C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013D97-502F-419A-8121-AF2FE6D8ABEB}" type="datetimeFigureOut">
              <a:rPr lang="en-US" smtClean="0"/>
              <a:pPr/>
              <a:t>6/17/2016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6A66393-064D-41D2-8A25-C075A17509C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C013D97-502F-419A-8121-AF2FE6D8ABEB}" type="datetimeFigureOut">
              <a:rPr lang="en-US" smtClean="0"/>
              <a:pPr/>
              <a:t>6/17/2016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6A66393-064D-41D2-8A25-C075A17509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l="4902" t="31993" r="5882" b="6975"/>
          <a:stretch>
            <a:fillRect/>
          </a:stretch>
        </p:blipFill>
        <p:spPr bwMode="auto">
          <a:xfrm>
            <a:off x="1295400" y="3581400"/>
            <a:ext cx="6934200" cy="2667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778" t="13469" r="1725" b="74746"/>
          <a:stretch>
            <a:fillRect/>
          </a:stretch>
        </p:blipFill>
        <p:spPr bwMode="auto">
          <a:xfrm>
            <a:off x="457200" y="304800"/>
            <a:ext cx="8229600" cy="1143000"/>
          </a:xfrm>
          <a:prstGeom prst="rect">
            <a:avLst/>
          </a:prstGeom>
          <a:noFill/>
          <a:ln w="9525">
            <a:noFill/>
            <a:miter lim="800000"/>
            <a:headEnd/>
            <a:tailEnd/>
          </a:ln>
          <a:effectLst/>
        </p:spPr>
      </p:pic>
      <p:sp>
        <p:nvSpPr>
          <p:cNvPr id="6" name="TextBox 5"/>
          <p:cNvSpPr txBox="1"/>
          <p:nvPr/>
        </p:nvSpPr>
        <p:spPr>
          <a:xfrm>
            <a:off x="1219200" y="1676400"/>
            <a:ext cx="6705600" cy="1754326"/>
          </a:xfrm>
          <a:prstGeom prst="rect">
            <a:avLst/>
          </a:prstGeom>
          <a:noFill/>
        </p:spPr>
        <p:txBody>
          <a:bodyPr wrap="square" rtlCol="0">
            <a:spAutoFit/>
          </a:bodyPr>
          <a:lstStyle/>
          <a:p>
            <a:pPr algn="ctr"/>
            <a:r>
              <a:rPr lang="hi-IN" sz="3600" dirty="0" smtClean="0"/>
              <a:t>ई-मित्र के माध्‍यम से जन्‍म/मृत्‍यु प्रमाण पत्र प्राप्‍त करने की निर्देशिका</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महत्‍वपूर्ण बिन्‍दु</a:t>
            </a:r>
            <a:endParaRPr lang="en-US" dirty="0"/>
          </a:p>
        </p:txBody>
      </p:sp>
      <p:sp>
        <p:nvSpPr>
          <p:cNvPr id="3" name="Content Placeholder 2"/>
          <p:cNvSpPr>
            <a:spLocks noGrp="1"/>
          </p:cNvSpPr>
          <p:nvPr>
            <p:ph sz="quarter" idx="1"/>
          </p:nvPr>
        </p:nvSpPr>
        <p:spPr>
          <a:xfrm>
            <a:off x="914400" y="1447800"/>
            <a:ext cx="7772400" cy="5029200"/>
          </a:xfrm>
        </p:spPr>
        <p:txBody>
          <a:bodyPr>
            <a:noAutofit/>
          </a:bodyPr>
          <a:lstStyle/>
          <a:p>
            <a:pPr algn="just">
              <a:spcAft>
                <a:spcPts val="600"/>
              </a:spcAft>
            </a:pPr>
            <a:r>
              <a:rPr lang="hi-IN" sz="3000" dirty="0" smtClean="0"/>
              <a:t>कियोस्‍क धारक आवेदक के संपूर्ण दस्‍तावेज होने पर ही आवेदन पत्र स्‍वीकार करेगा।</a:t>
            </a:r>
          </a:p>
          <a:p>
            <a:pPr algn="just">
              <a:spcAft>
                <a:spcPts val="600"/>
              </a:spcAft>
            </a:pPr>
            <a:r>
              <a:rPr lang="hi-IN" sz="3000" dirty="0" smtClean="0"/>
              <a:t>प्रविष्‍ट की गई सूचनाऐं कम्‍प्‍यूटर स्‍क्रीन पर आवेदक को पढ़वा दी जावे या प्रिन्ट लेकर आवेदक के हस्‍ताक्षर करा लिये जावे।</a:t>
            </a:r>
          </a:p>
          <a:p>
            <a:pPr algn="just">
              <a:spcAft>
                <a:spcPts val="600"/>
              </a:spcAft>
            </a:pPr>
            <a:r>
              <a:rPr lang="hi-IN" sz="3000" dirty="0" smtClean="0"/>
              <a:t>जन्‍म/मृत्‍यु प्रमाण पत्र को ई-मित्र की पूर्व मुद्रित </a:t>
            </a:r>
            <a:r>
              <a:rPr lang="en-US" sz="3000" dirty="0" smtClean="0"/>
              <a:t>(Pre-Printed) </a:t>
            </a:r>
            <a:r>
              <a:rPr lang="hi-IN" sz="3000" dirty="0" smtClean="0"/>
              <a:t>स्‍टेशनरी पर प्रिन्ट किया जावेगा।</a:t>
            </a:r>
          </a:p>
          <a:p>
            <a:pPr algn="just">
              <a:spcAft>
                <a:spcPts val="600"/>
              </a:spcAft>
            </a:pPr>
            <a:r>
              <a:rPr lang="hi-IN" sz="3000" dirty="0" smtClean="0"/>
              <a:t>स्‍कैन दस्‍तावेज सिर्फ 50 </a:t>
            </a:r>
            <a:r>
              <a:rPr lang="en-US" sz="3000" dirty="0" smtClean="0"/>
              <a:t>KB </a:t>
            </a:r>
            <a:r>
              <a:rPr lang="hi-IN" sz="3000" dirty="0" smtClean="0"/>
              <a:t>से 100 </a:t>
            </a:r>
            <a:r>
              <a:rPr lang="en-US" sz="3000" dirty="0" smtClean="0"/>
              <a:t>KB </a:t>
            </a:r>
            <a:r>
              <a:rPr lang="hi-IN" sz="3000" dirty="0" smtClean="0"/>
              <a:t>तक की </a:t>
            </a:r>
            <a:r>
              <a:rPr lang="en-US" sz="3000" dirty="0" smtClean="0"/>
              <a:t>JPG </a:t>
            </a:r>
            <a:r>
              <a:rPr lang="hi-IN" sz="3000" dirty="0" smtClean="0"/>
              <a:t>फाइल अपलोड करनी होगी।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महत्‍वपूर्ण बिन्‍दु</a:t>
            </a:r>
            <a:endParaRPr lang="en-US" dirty="0"/>
          </a:p>
        </p:txBody>
      </p:sp>
      <p:sp>
        <p:nvSpPr>
          <p:cNvPr id="3" name="Content Placeholder 2"/>
          <p:cNvSpPr>
            <a:spLocks noGrp="1"/>
          </p:cNvSpPr>
          <p:nvPr>
            <p:ph sz="quarter" idx="1"/>
          </p:nvPr>
        </p:nvSpPr>
        <p:spPr/>
        <p:txBody>
          <a:bodyPr>
            <a:normAutofit/>
          </a:bodyPr>
          <a:lstStyle/>
          <a:p>
            <a:pPr algn="just">
              <a:spcAft>
                <a:spcPts val="600"/>
              </a:spcAft>
            </a:pPr>
            <a:r>
              <a:rPr lang="hi-IN" sz="3000" dirty="0" smtClean="0"/>
              <a:t>ऑनलाइन आवेदन कराने का ई-मित्र सेवा चार्ज 30 रू. आवेदक को अदा करनी होगी।</a:t>
            </a:r>
          </a:p>
          <a:p>
            <a:pPr algn="just">
              <a:spcAft>
                <a:spcPts val="600"/>
              </a:spcAft>
            </a:pPr>
            <a:r>
              <a:rPr lang="hi-IN" sz="3000" dirty="0" smtClean="0"/>
              <a:t>जन्‍म-मृत्‍यु की दिनांक से 21 दिन पश्‍चात आवेदन करने पर ई-मित्र सेवाशुल्‍क के अतिरिक्‍त 1/- रू. विलम्‍ब शुल्‍क लिया जावेगा। </a:t>
            </a:r>
          </a:p>
          <a:p>
            <a:pPr algn="just">
              <a:spcAft>
                <a:spcPts val="600"/>
              </a:spcAft>
            </a:pPr>
            <a:r>
              <a:rPr lang="hi-IN" sz="3000" dirty="0" smtClean="0"/>
              <a:t>आवेदन के पश्‍चात कियोस्‍क संचालक समय-समय पर आवेदकन की स्थिती की जानकारी पहचान पोर्टल से ऑनलाइन प्राप्‍त करेगा।</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महत्‍वपूर्ण बिन्‍दु</a:t>
            </a:r>
            <a:endParaRPr lang="en-US" dirty="0"/>
          </a:p>
        </p:txBody>
      </p:sp>
      <p:sp>
        <p:nvSpPr>
          <p:cNvPr id="3" name="Content Placeholder 2"/>
          <p:cNvSpPr>
            <a:spLocks noGrp="1"/>
          </p:cNvSpPr>
          <p:nvPr>
            <p:ph sz="quarter" idx="1"/>
          </p:nvPr>
        </p:nvSpPr>
        <p:spPr>
          <a:xfrm>
            <a:off x="838200" y="1447800"/>
            <a:ext cx="7848600" cy="4572000"/>
          </a:xfrm>
        </p:spPr>
        <p:txBody>
          <a:bodyPr>
            <a:noAutofit/>
          </a:bodyPr>
          <a:lstStyle/>
          <a:p>
            <a:pPr algn="just">
              <a:spcBef>
                <a:spcPts val="0"/>
              </a:spcBef>
              <a:spcAft>
                <a:spcPts val="600"/>
              </a:spcAft>
            </a:pPr>
            <a:r>
              <a:rPr lang="hi-IN" sz="3000" dirty="0" smtClean="0"/>
              <a:t>यदि आवेदन कियोस्‍क स्‍तर पर सुधार के लिए प्राप्‍त होता है तो कियोस्‍क संचालक को तुरंत प्रभाव से आवेदन पत्र में आवश्‍यक सुधार कर पुन: रिसबमीट करनी होगी।</a:t>
            </a:r>
          </a:p>
          <a:p>
            <a:pPr algn="just">
              <a:spcBef>
                <a:spcPts val="0"/>
              </a:spcBef>
              <a:spcAft>
                <a:spcPts val="600"/>
              </a:spcAft>
            </a:pPr>
            <a:r>
              <a:rPr lang="hi-IN" sz="3000" dirty="0" smtClean="0"/>
              <a:t>जन्‍म/मृत्‍यु प्रमाण पत्र शहरी क्षेत्र में नगर निकाय (नगर पालिका/ नगर परिषद/ नगर निगम) और ग्रामिण क्षेत्र में रजिस्‍ट्रार (पंचायत समिति) कार्यालय अधिकृत हैं।</a:t>
            </a:r>
          </a:p>
          <a:p>
            <a:pPr algn="just">
              <a:spcBef>
                <a:spcPts val="0"/>
              </a:spcBef>
              <a:spcAft>
                <a:spcPts val="600"/>
              </a:spcAft>
            </a:pPr>
            <a:r>
              <a:rPr lang="hi-IN" sz="3000" dirty="0" smtClean="0"/>
              <a:t>प्रमाण-पत्र को संबंधित कार्यालय द्वारा तीन दिवस में जारी कर दिया जावेगा जिसकी प्रति ई-मित्र कियोस्‍क से प्राप्‍त की जा सकेगी।</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महत्‍वपूर्ण बिन्‍दु</a:t>
            </a:r>
            <a:endParaRPr lang="en-US" dirty="0"/>
          </a:p>
        </p:txBody>
      </p:sp>
      <p:sp>
        <p:nvSpPr>
          <p:cNvPr id="3" name="Content Placeholder 2"/>
          <p:cNvSpPr>
            <a:spLocks noGrp="1"/>
          </p:cNvSpPr>
          <p:nvPr>
            <p:ph sz="quarter" idx="1"/>
          </p:nvPr>
        </p:nvSpPr>
        <p:spPr/>
        <p:txBody>
          <a:bodyPr>
            <a:noAutofit/>
          </a:bodyPr>
          <a:lstStyle/>
          <a:p>
            <a:pPr algn="just">
              <a:spcAft>
                <a:spcPts val="600"/>
              </a:spcAft>
            </a:pPr>
            <a:r>
              <a:rPr lang="hi-IN" sz="3000" dirty="0" smtClean="0"/>
              <a:t>ई-मित्र कि जरिए प्रमाण पत्र में संशोधन नहीं होगा। इसके लिए आवेदक को नगर निकाय/ रजिस्‍ट्रार कार्यालय ही जाना होगा।</a:t>
            </a:r>
          </a:p>
          <a:p>
            <a:pPr algn="just">
              <a:spcAft>
                <a:spcPts val="600"/>
              </a:spcAft>
            </a:pPr>
            <a:r>
              <a:rPr lang="hi-IN" sz="3000" dirty="0" smtClean="0"/>
              <a:t>आवेदन प्रपत्र को प्रतिमाह ग्रामीण क्षेत्र के ब्‍लॉक सांख्यिकी अधिकारी </a:t>
            </a:r>
            <a:r>
              <a:rPr lang="en-US" sz="3000" dirty="0" smtClean="0"/>
              <a:t>(BDO)  </a:t>
            </a:r>
            <a:r>
              <a:rPr lang="hi-IN" sz="3000" dirty="0" smtClean="0"/>
              <a:t>कार्यालय को एवं शहरी क्षेत्र के संबंधित नगरपालिका/ नगरपरिषद/ नगर निगम कार्यालय को प्रति माह की 10 तारीख तक जमा करवा कर प्राप्ति अवश्‍य लेवे।</a:t>
            </a:r>
            <a:endParaRPr lang="en-US"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ई-मित्र पर पंजीकरण शुल्‍क</a:t>
            </a:r>
            <a:endParaRPr lang="en-US" dirty="0"/>
          </a:p>
        </p:txBody>
      </p:sp>
      <p:sp>
        <p:nvSpPr>
          <p:cNvPr id="3" name="Content Placeholder 2"/>
          <p:cNvSpPr>
            <a:spLocks noGrp="1"/>
          </p:cNvSpPr>
          <p:nvPr>
            <p:ph sz="quarter" idx="1"/>
          </p:nvPr>
        </p:nvSpPr>
        <p:spPr/>
        <p:txBody>
          <a:bodyPr/>
          <a:lstStyle/>
          <a:p>
            <a:endParaRPr lang="en-US" dirty="0"/>
          </a:p>
        </p:txBody>
      </p:sp>
      <p:graphicFrame>
        <p:nvGraphicFramePr>
          <p:cNvPr id="4" name="Table 3"/>
          <p:cNvGraphicFramePr>
            <a:graphicFrameLocks noGrp="1"/>
          </p:cNvGraphicFramePr>
          <p:nvPr/>
        </p:nvGraphicFramePr>
        <p:xfrm>
          <a:off x="914400" y="1447800"/>
          <a:ext cx="7772400" cy="4846320"/>
        </p:xfrm>
        <a:graphic>
          <a:graphicData uri="http://schemas.openxmlformats.org/drawingml/2006/table">
            <a:tbl>
              <a:tblPr firstRow="1" bandRow="1">
                <a:tableStyleId>{5C22544A-7EE6-4342-B048-85BDC9FD1C3A}</a:tableStyleId>
              </a:tblPr>
              <a:tblGrid>
                <a:gridCol w="653753"/>
                <a:gridCol w="5956419"/>
                <a:gridCol w="1162228"/>
              </a:tblGrid>
              <a:tr h="628650">
                <a:tc>
                  <a:txBody>
                    <a:bodyPr/>
                    <a:lstStyle/>
                    <a:p>
                      <a:pPr algn="ctr"/>
                      <a:r>
                        <a:rPr lang="hi-IN" sz="2400" dirty="0" smtClean="0"/>
                        <a:t>क्र.</a:t>
                      </a:r>
                    </a:p>
                    <a:p>
                      <a:pPr algn="ctr"/>
                      <a:r>
                        <a:rPr lang="hi-IN" sz="2400" dirty="0" smtClean="0"/>
                        <a:t>सं.</a:t>
                      </a:r>
                      <a:endParaRPr lang="en-US" sz="2400" dirty="0"/>
                    </a:p>
                  </a:txBody>
                  <a:tcPr/>
                </a:tc>
                <a:tc>
                  <a:txBody>
                    <a:bodyPr/>
                    <a:lstStyle/>
                    <a:p>
                      <a:pPr algn="ctr"/>
                      <a:r>
                        <a:rPr lang="hi-IN" sz="2400" dirty="0" smtClean="0"/>
                        <a:t>कार्य</a:t>
                      </a:r>
                      <a:endParaRPr lang="en-US" sz="2400" dirty="0"/>
                    </a:p>
                  </a:txBody>
                  <a:tcPr/>
                </a:tc>
                <a:tc>
                  <a:txBody>
                    <a:bodyPr/>
                    <a:lstStyle/>
                    <a:p>
                      <a:pPr algn="ctr"/>
                      <a:r>
                        <a:rPr lang="hi-IN" sz="2400" dirty="0" smtClean="0"/>
                        <a:t>सेवा दर (रू.)</a:t>
                      </a:r>
                      <a:endParaRPr lang="en-US" sz="2400" dirty="0"/>
                    </a:p>
                  </a:txBody>
                  <a:tcPr/>
                </a:tc>
              </a:tr>
              <a:tr h="628650">
                <a:tc>
                  <a:txBody>
                    <a:bodyPr/>
                    <a:lstStyle/>
                    <a:p>
                      <a:pPr algn="ctr"/>
                      <a:r>
                        <a:rPr lang="hi-IN" sz="2400" dirty="0" smtClean="0"/>
                        <a:t>1</a:t>
                      </a:r>
                      <a:endParaRPr lang="en-US" sz="2400" dirty="0"/>
                    </a:p>
                  </a:txBody>
                  <a:tcPr/>
                </a:tc>
                <a:tc>
                  <a:txBody>
                    <a:bodyPr/>
                    <a:lstStyle/>
                    <a:p>
                      <a:pPr algn="just"/>
                      <a:r>
                        <a:rPr lang="hi-IN" sz="2400" dirty="0" smtClean="0"/>
                        <a:t>आवेदन प्रपत्र के साथ</a:t>
                      </a:r>
                      <a:r>
                        <a:rPr lang="hi-IN" sz="2400" baseline="0" dirty="0" smtClean="0"/>
                        <a:t> संलग्‍न पहचान/पते के दस्‍तावेज का राजकीय डाटाबेस से सत्‍यापन किये जाने पर।</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2400" dirty="0" smtClean="0"/>
                        <a:t>10</a:t>
                      </a:r>
                      <a:endParaRPr lang="en-US" sz="2400" dirty="0" smtClean="0"/>
                    </a:p>
                  </a:txBody>
                  <a:tcPr/>
                </a:tc>
              </a:tr>
              <a:tr h="628650">
                <a:tc>
                  <a:txBody>
                    <a:bodyPr/>
                    <a:lstStyle/>
                    <a:p>
                      <a:pPr algn="ctr"/>
                      <a:r>
                        <a:rPr lang="hi-IN" sz="2400" dirty="0" smtClean="0"/>
                        <a:t>2</a:t>
                      </a:r>
                      <a:endParaRPr lang="en-US" sz="2400" dirty="0"/>
                    </a:p>
                  </a:txBody>
                  <a:tcPr/>
                </a:tc>
                <a:tc>
                  <a:txBody>
                    <a:bodyPr/>
                    <a:lstStyle/>
                    <a:p>
                      <a:pPr algn="just"/>
                      <a:r>
                        <a:rPr lang="hi-IN" sz="2400" dirty="0" smtClean="0"/>
                        <a:t>आवेदन के साथ पहचान दस्‍तावेज स्‍केन कर अपलोड करना। 	</a:t>
                      </a:r>
                      <a:r>
                        <a:rPr lang="hi-IN" sz="2400" i="1" dirty="0" smtClean="0"/>
                        <a:t>अथवा</a:t>
                      </a:r>
                      <a:endParaRPr lang="en-US" sz="2400" i="1" dirty="0"/>
                    </a:p>
                  </a:txBody>
                  <a:tcPr/>
                </a:tc>
                <a:tc>
                  <a:txBody>
                    <a:bodyPr/>
                    <a:lstStyle/>
                    <a:p>
                      <a:pPr algn="ctr"/>
                      <a:r>
                        <a:rPr lang="hi-IN" sz="2400" dirty="0" smtClean="0"/>
                        <a:t>20</a:t>
                      </a:r>
                      <a:endParaRPr lang="en-US" sz="2400" dirty="0"/>
                    </a:p>
                  </a:txBody>
                  <a:tcPr/>
                </a:tc>
              </a:tr>
              <a:tr h="628650">
                <a:tc>
                  <a:txBody>
                    <a:bodyPr/>
                    <a:lstStyle/>
                    <a:p>
                      <a:pPr algn="ctr"/>
                      <a:r>
                        <a:rPr lang="hi-IN" sz="2400" dirty="0" smtClean="0"/>
                        <a:t>3</a:t>
                      </a:r>
                      <a:endParaRPr lang="en-US" sz="2400" dirty="0"/>
                    </a:p>
                  </a:txBody>
                  <a:tcPr/>
                </a:tc>
                <a:tc>
                  <a:txBody>
                    <a:bodyPr/>
                    <a:lstStyle/>
                    <a:p>
                      <a:pPr algn="just"/>
                      <a:r>
                        <a:rPr lang="hi-IN" sz="2400" dirty="0" smtClean="0"/>
                        <a:t>आवेदन एवं पहचान दस्‍तावेज के साथ शपथ पत्र अपलोड करने पर (घटना के 30 दिवस पश्‍चात आवेदन करने पर)</a:t>
                      </a:r>
                      <a:endParaRPr lang="en-US" sz="2400" dirty="0"/>
                    </a:p>
                  </a:txBody>
                  <a:tcPr/>
                </a:tc>
                <a:tc>
                  <a:txBody>
                    <a:bodyPr/>
                    <a:lstStyle/>
                    <a:p>
                      <a:pPr algn="ctr"/>
                      <a:r>
                        <a:rPr lang="hi-IN" sz="2400" dirty="0" smtClean="0"/>
                        <a:t>30</a:t>
                      </a:r>
                      <a:endParaRPr lang="en-US" sz="2400" dirty="0"/>
                    </a:p>
                  </a:txBody>
                  <a:tcPr/>
                </a:tc>
              </a:tr>
              <a:tr h="628650">
                <a:tc>
                  <a:txBody>
                    <a:bodyPr/>
                    <a:lstStyle/>
                    <a:p>
                      <a:pPr algn="ctr"/>
                      <a:r>
                        <a:rPr lang="hi-IN" sz="2400" dirty="0" smtClean="0"/>
                        <a:t>4</a:t>
                      </a:r>
                      <a:endParaRPr lang="en-US" sz="2400" dirty="0"/>
                    </a:p>
                  </a:txBody>
                  <a:tcPr/>
                </a:tc>
                <a:tc>
                  <a:txBody>
                    <a:bodyPr/>
                    <a:lstStyle/>
                    <a:p>
                      <a:pPr algn="just"/>
                      <a:r>
                        <a:rPr lang="hi-IN" sz="2400" dirty="0" smtClean="0"/>
                        <a:t>जन्‍म व मृत्‍यु प्रमाण-पत्र</a:t>
                      </a:r>
                      <a:r>
                        <a:rPr lang="hi-IN" sz="2400" baseline="0" dirty="0" smtClean="0"/>
                        <a:t> को पूर्व मुद्रित </a:t>
                      </a:r>
                      <a:r>
                        <a:rPr lang="en-US" sz="2400" baseline="0" dirty="0" smtClean="0"/>
                        <a:t>(Pre-Printed) </a:t>
                      </a:r>
                      <a:r>
                        <a:rPr lang="hi-IN" sz="2400" baseline="0" dirty="0" smtClean="0"/>
                        <a:t>स्‍टेशनरी </a:t>
                      </a:r>
                      <a:r>
                        <a:rPr lang="hi-IN" sz="2400" baseline="0" smtClean="0"/>
                        <a:t>पर प्रिन्ट </a:t>
                      </a:r>
                      <a:r>
                        <a:rPr lang="hi-IN" sz="2400" baseline="0" dirty="0" smtClean="0"/>
                        <a:t>करने पर</a:t>
                      </a:r>
                      <a:endParaRPr lang="en-US" sz="2400" dirty="0"/>
                    </a:p>
                  </a:txBody>
                  <a:tcPr/>
                </a:tc>
                <a:tc>
                  <a:txBody>
                    <a:bodyPr/>
                    <a:lstStyle/>
                    <a:p>
                      <a:pPr algn="ctr"/>
                      <a:r>
                        <a:rPr lang="hi-IN" sz="2400" dirty="0" smtClean="0"/>
                        <a:t>10</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l="12660" t="19703" r="50810" b="65407"/>
          <a:stretch>
            <a:fillRect/>
          </a:stretch>
        </p:blipFill>
        <p:spPr bwMode="auto">
          <a:xfrm>
            <a:off x="762000" y="228600"/>
            <a:ext cx="5029200" cy="1143000"/>
          </a:xfrm>
          <a:prstGeom prst="rect">
            <a:avLst/>
          </a:prstGeom>
          <a:noFill/>
          <a:ln w="9525">
            <a:noFill/>
            <a:miter lim="800000"/>
            <a:headEnd/>
            <a:tailEnd/>
          </a:ln>
        </p:spPr>
      </p:pic>
      <p:sp>
        <p:nvSpPr>
          <p:cNvPr id="7" name="TextBox 6"/>
          <p:cNvSpPr txBox="1"/>
          <p:nvPr/>
        </p:nvSpPr>
        <p:spPr>
          <a:xfrm>
            <a:off x="914400" y="5481935"/>
            <a:ext cx="7467600" cy="461665"/>
          </a:xfrm>
          <a:prstGeom prst="rect">
            <a:avLst/>
          </a:prstGeom>
          <a:noFill/>
        </p:spPr>
        <p:txBody>
          <a:bodyPr wrap="square" rtlCol="0">
            <a:spAutoFit/>
          </a:bodyPr>
          <a:lstStyle/>
          <a:p>
            <a:r>
              <a:rPr lang="hi-IN" sz="2000" dirty="0" smtClean="0"/>
              <a:t>पहचान पोर्टल को </a:t>
            </a:r>
            <a:r>
              <a:rPr lang="hi-IN" sz="2400" b="1" dirty="0" smtClean="0"/>
              <a:t>IE / Google Crome</a:t>
            </a:r>
            <a:r>
              <a:rPr lang="hi-IN" sz="2000" dirty="0" smtClean="0"/>
              <a:t> ब्राउजर में ही प्रयोग करे।</a:t>
            </a:r>
            <a:endParaRPr lang="en-US" sz="2000" dirty="0"/>
          </a:p>
        </p:txBody>
      </p:sp>
      <p:grpSp>
        <p:nvGrpSpPr>
          <p:cNvPr id="18" name="Group 17"/>
          <p:cNvGrpSpPr/>
          <p:nvPr/>
        </p:nvGrpSpPr>
        <p:grpSpPr>
          <a:xfrm>
            <a:off x="1219200" y="2209800"/>
            <a:ext cx="6477000" cy="2153528"/>
            <a:chOff x="1219200" y="2209800"/>
            <a:chExt cx="6477000" cy="2153528"/>
          </a:xfrm>
        </p:grpSpPr>
        <p:pic>
          <p:nvPicPr>
            <p:cNvPr id="6" name="Picture 5"/>
            <p:cNvPicPr/>
            <p:nvPr/>
          </p:nvPicPr>
          <p:blipFill>
            <a:blip r:embed="rId3"/>
            <a:srcRect l="33333" t="72365" r="34455" b="16239"/>
            <a:stretch>
              <a:fillRect/>
            </a:stretch>
          </p:blipFill>
          <p:spPr bwMode="auto">
            <a:xfrm>
              <a:off x="4648200" y="3753728"/>
              <a:ext cx="3048000" cy="609600"/>
            </a:xfrm>
            <a:prstGeom prst="rect">
              <a:avLst/>
            </a:prstGeom>
            <a:noFill/>
            <a:ln w="9525">
              <a:noFill/>
              <a:miter lim="800000"/>
              <a:headEnd/>
              <a:tailEnd/>
            </a:ln>
          </p:spPr>
        </p:pic>
        <p:sp>
          <p:nvSpPr>
            <p:cNvPr id="8" name="TextBox 7"/>
            <p:cNvSpPr txBox="1"/>
            <p:nvPr/>
          </p:nvSpPr>
          <p:spPr>
            <a:xfrm>
              <a:off x="1219200" y="2209800"/>
              <a:ext cx="2667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hi-IN" dirty="0" smtClean="0"/>
                <a:t>आवेदक</a:t>
              </a:r>
              <a:endParaRPr lang="en-US" dirty="0"/>
            </a:p>
          </p:txBody>
        </p:sp>
        <p:sp>
          <p:nvSpPr>
            <p:cNvPr id="9" name="TextBox 8"/>
            <p:cNvSpPr txBox="1"/>
            <p:nvPr/>
          </p:nvSpPr>
          <p:spPr>
            <a:xfrm>
              <a:off x="1219200" y="2983468"/>
              <a:ext cx="2667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hi-IN" dirty="0" smtClean="0"/>
                <a:t>ई-मित्र कियोस्‍क</a:t>
              </a:r>
              <a:endParaRPr lang="en-US" dirty="0"/>
            </a:p>
          </p:txBody>
        </p:sp>
        <p:sp>
          <p:nvSpPr>
            <p:cNvPr id="10" name="TextBox 9"/>
            <p:cNvSpPr txBox="1"/>
            <p:nvPr/>
          </p:nvSpPr>
          <p:spPr>
            <a:xfrm>
              <a:off x="1219200" y="3697069"/>
              <a:ext cx="2667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hi-IN" dirty="0" smtClean="0"/>
                <a:t>पेहचान पोर्टल</a:t>
              </a:r>
            </a:p>
            <a:p>
              <a:pPr algn="ctr"/>
              <a:r>
                <a:rPr lang="en-US" dirty="0" smtClean="0"/>
                <a:t>http://pehchan.raj.nic.in/</a:t>
              </a:r>
              <a:endParaRPr lang="en-US" dirty="0"/>
            </a:p>
          </p:txBody>
        </p:sp>
        <p:sp>
          <p:nvSpPr>
            <p:cNvPr id="11" name="TextBox 10"/>
            <p:cNvSpPr txBox="1"/>
            <p:nvPr/>
          </p:nvSpPr>
          <p:spPr>
            <a:xfrm>
              <a:off x="4800600" y="2971800"/>
              <a:ext cx="2667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hi-IN" dirty="0" smtClean="0"/>
                <a:t>प्रमाण पत्र जारी करना</a:t>
              </a:r>
              <a:endParaRPr lang="en-US" dirty="0"/>
            </a:p>
          </p:txBody>
        </p:sp>
        <p:sp>
          <p:nvSpPr>
            <p:cNvPr id="12" name="Down Arrow 11"/>
            <p:cNvSpPr/>
            <p:nvPr/>
          </p:nvSpPr>
          <p:spPr>
            <a:xfrm>
              <a:off x="2133600" y="25908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438400" y="33528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2743200" y="25908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6019800" y="33528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962400" y="3962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3962400" y="31242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ऐसे होगा पंजीकरण</a:t>
            </a:r>
            <a:endParaRPr lang="en-US" dirty="0"/>
          </a:p>
        </p:txBody>
      </p:sp>
      <p:sp>
        <p:nvSpPr>
          <p:cNvPr id="3" name="Content Placeholder 2"/>
          <p:cNvSpPr>
            <a:spLocks noGrp="1"/>
          </p:cNvSpPr>
          <p:nvPr>
            <p:ph sz="quarter" idx="1"/>
          </p:nvPr>
        </p:nvSpPr>
        <p:spPr/>
        <p:txBody>
          <a:bodyPr>
            <a:normAutofit/>
          </a:bodyPr>
          <a:lstStyle/>
          <a:p>
            <a:pPr algn="just"/>
            <a:r>
              <a:rPr lang="hi-IN" sz="3000" dirty="0" smtClean="0"/>
              <a:t>आवेदक द्वारा जन्‍म/मृत्‍यु का पंजीयन करने के लिए निर्धारित प्रपत्र में आवेदन करना होगा :</a:t>
            </a:r>
          </a:p>
          <a:p>
            <a:pPr lvl="2" algn="just">
              <a:buFont typeface="Wingdings" pitchFamily="2" charset="2"/>
              <a:buChar char="q"/>
            </a:pPr>
            <a:r>
              <a:rPr lang="hi-IN" sz="3000" dirty="0" smtClean="0"/>
              <a:t>प्रपत्र संख्‍या 1 – जन्‍म के लिए</a:t>
            </a:r>
          </a:p>
          <a:p>
            <a:pPr lvl="2" algn="just">
              <a:buFont typeface="Wingdings" pitchFamily="2" charset="2"/>
              <a:buChar char="q"/>
            </a:pPr>
            <a:r>
              <a:rPr lang="hi-IN" sz="3000" dirty="0" smtClean="0"/>
              <a:t>प्रपत्र संख्‍या 2 – मृत्‍यु के लिए</a:t>
            </a:r>
          </a:p>
          <a:p>
            <a:pPr lvl="2" algn="just">
              <a:buFont typeface="Wingdings" pitchFamily="2" charset="2"/>
              <a:buChar char="q"/>
            </a:pPr>
            <a:r>
              <a:rPr lang="hi-IN" sz="3000" dirty="0" smtClean="0"/>
              <a:t>प्रपत्र संख्‍या 3 – मृत जन्‍म के लिए</a:t>
            </a:r>
          </a:p>
          <a:p>
            <a:pPr algn="just"/>
            <a:r>
              <a:rPr lang="hi-IN" sz="3000" dirty="0" smtClean="0"/>
              <a:t>आवेदन प्रपत्र के सभी कॉलम में चाही गई सूचनाएं अनिवार्य रूप से भरी जावे।</a:t>
            </a:r>
          </a:p>
          <a:p>
            <a:pPr algn="just"/>
            <a:r>
              <a:rPr lang="hi-IN" sz="3000" dirty="0" smtClean="0"/>
              <a:t>आवेदन पत्र पर आवेदक के हस्‍ताक्षर/अंगूठा निशानी आवश्‍यक है।</a:t>
            </a:r>
          </a:p>
        </p:txBody>
      </p:sp>
      <p:sp>
        <p:nvSpPr>
          <p:cNvPr id="19457" name="Rectangle 1"/>
          <p:cNvSpPr>
            <a:spLocks noChangeArrowheads="1"/>
          </p:cNvSpPr>
          <p:nvPr/>
        </p:nvSpPr>
        <p:spPr bwMode="auto">
          <a:xfrm>
            <a:off x="304800" y="6096000"/>
            <a:ext cx="8534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i-IN" sz="2000" b="1" i="0" u="none" strike="noStrike" cap="none" normalizeH="0" baseline="0" dirty="0" smtClean="0">
                <a:ln>
                  <a:noFill/>
                </a:ln>
                <a:solidFill>
                  <a:srgbClr val="000000"/>
                </a:solidFill>
                <a:effectLst/>
                <a:latin typeface="Helvetica Neue"/>
                <a:cs typeface="Arial" pitchFamily="34" charset="0"/>
              </a:rPr>
              <a:t>नोट: आवेदन </a:t>
            </a:r>
            <a:r>
              <a:rPr kumimoji="0" lang="hi-IN" sz="2000" b="1" i="0" u="none" strike="noStrike" cap="none" normalizeH="0" baseline="0" dirty="0" smtClean="0">
                <a:ln>
                  <a:noFill/>
                </a:ln>
                <a:solidFill>
                  <a:srgbClr val="000000"/>
                </a:solidFill>
                <a:effectLst/>
                <a:latin typeface="Helvetica Neue"/>
                <a:cs typeface="Mangal" pitchFamily="18" charset="0"/>
              </a:rPr>
              <a:t>परिवार के मुखिया या उसके नजदीकी रिश्तेदार द्वारा</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hi-IN" sz="2000" b="0" i="0" u="none" strike="noStrike" cap="none" normalizeH="0" baseline="0" dirty="0" smtClean="0">
                <a:ln>
                  <a:noFill/>
                </a:ln>
                <a:solidFill>
                  <a:schemeClr val="tx1"/>
                </a:solidFill>
                <a:effectLst/>
                <a:latin typeface="Arial" pitchFamily="34" charset="0"/>
                <a:cs typeface="Arial" pitchFamily="34" charset="0"/>
              </a:rPr>
              <a:t> किया जावेगा</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ऐसे होगा पंजीकरण</a:t>
            </a:r>
            <a:endParaRPr lang="en-US" dirty="0"/>
          </a:p>
        </p:txBody>
      </p:sp>
      <p:sp>
        <p:nvSpPr>
          <p:cNvPr id="3" name="Content Placeholder 2"/>
          <p:cNvSpPr>
            <a:spLocks noGrp="1"/>
          </p:cNvSpPr>
          <p:nvPr>
            <p:ph sz="quarter" idx="1"/>
          </p:nvPr>
        </p:nvSpPr>
        <p:spPr/>
        <p:txBody>
          <a:bodyPr>
            <a:noAutofit/>
          </a:bodyPr>
          <a:lstStyle/>
          <a:p>
            <a:pPr algn="just">
              <a:spcAft>
                <a:spcPts val="600"/>
              </a:spcAft>
            </a:pPr>
            <a:r>
              <a:rPr lang="hi-IN" sz="3000" dirty="0" smtClean="0"/>
              <a:t>ई-मित्र संचालक पेहचान पोर्टल से लॉगन इन कर जन्‍म/मृत्‍यु के आवेदन को ऑनलाइन भरेगा।</a:t>
            </a:r>
          </a:p>
          <a:p>
            <a:pPr algn="just">
              <a:spcAft>
                <a:spcPts val="600"/>
              </a:spcAft>
            </a:pPr>
            <a:r>
              <a:rPr lang="hi-IN" sz="3000" dirty="0" smtClean="0"/>
              <a:t>फार्म, पहचान-पत्र व घटना की प्रमाण कॉपी और शपथ पत्र (यदि लागू हो तो) स्‍कैन कर अपलोड करेगा और ऑनलाइन नगर निकाय/ रजिस्‍ट्रार को सबमीट करेगा।</a:t>
            </a:r>
          </a:p>
          <a:p>
            <a:pPr algn="just">
              <a:spcAft>
                <a:spcPts val="600"/>
              </a:spcAft>
            </a:pPr>
            <a:r>
              <a:rPr lang="hi-IN" sz="3000" dirty="0" smtClean="0"/>
              <a:t>जिससे ई-मित्र पोर्टल से आवेदन का टोकन जारी हो जायेगा।</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rcRect/>
          <a:stretch>
            <a:fillRect/>
          </a:stretch>
        </p:blipFill>
        <p:spPr bwMode="auto">
          <a:xfrm>
            <a:off x="914400" y="1548879"/>
            <a:ext cx="7772400" cy="4369841"/>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hi-IN" dirty="0" smtClean="0"/>
              <a:t>जन्‍म/मृत्‍यु पंजीकरण हेतु पहचान पोर्टल पर आवेदन करने की प्रक्रिया</a:t>
            </a:r>
            <a:endParaRPr lang="en-US" dirty="0"/>
          </a:p>
        </p:txBody>
      </p:sp>
      <p:sp>
        <p:nvSpPr>
          <p:cNvPr id="5" name="Rounded Rectangular Callout 4"/>
          <p:cNvSpPr/>
          <p:nvPr/>
        </p:nvSpPr>
        <p:spPr>
          <a:xfrm>
            <a:off x="609600" y="3048000"/>
            <a:ext cx="2667000" cy="1600200"/>
          </a:xfrm>
          <a:prstGeom prst="wedgeRoundRectCallout">
            <a:avLst>
              <a:gd name="adj1" fmla="val 66079"/>
              <a:gd name="adj2" fmla="val 9390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smtClean="0">
                <a:solidFill>
                  <a:schemeClr val="tx1"/>
                </a:solidFill>
              </a:rPr>
              <a:t>आवेदन पत्र ऑनलाइन भरने हेतु यहां क्लिक करे।</a:t>
            </a:r>
            <a:endParaRPr lang="en-US" sz="2400" dirty="0">
              <a:solidFill>
                <a:schemeClr val="tx1"/>
              </a:solidFill>
            </a:endParaRPr>
          </a:p>
        </p:txBody>
      </p:sp>
      <p:sp>
        <p:nvSpPr>
          <p:cNvPr id="8" name="TextBox 7"/>
          <p:cNvSpPr txBox="1"/>
          <p:nvPr/>
        </p:nvSpPr>
        <p:spPr>
          <a:xfrm>
            <a:off x="990600" y="1524000"/>
            <a:ext cx="6934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http</a:t>
            </a:r>
            <a:r>
              <a:rPr lang="en-US" dirty="0"/>
              <a:t>://pehchan.raj.nic.in/ </a:t>
            </a:r>
            <a:r>
              <a:rPr lang="hi-IN" dirty="0" smtClean="0"/>
              <a:t>पोर्टल </a:t>
            </a:r>
            <a:r>
              <a:rPr lang="hi-IN" dirty="0"/>
              <a:t>को खोले</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hi-IN" dirty="0" smtClean="0"/>
              <a:t>पंजीकरण हेतु पहचान पोर्टल पर प्रक्रिया</a:t>
            </a:r>
            <a:endParaRPr lang="en-US" dirty="0"/>
          </a:p>
        </p:txBody>
      </p:sp>
      <p:pic>
        <p:nvPicPr>
          <p:cNvPr id="2050" name="Picture 2"/>
          <p:cNvPicPr>
            <a:picLocks noGrp="1" noChangeAspect="1" noChangeArrowheads="1"/>
          </p:cNvPicPr>
          <p:nvPr>
            <p:ph sz="quarter" idx="1"/>
          </p:nvPr>
        </p:nvPicPr>
        <p:blipFill>
          <a:blip r:embed="rId2"/>
          <a:srcRect t="11637" b="4662"/>
          <a:stretch>
            <a:fillRect/>
          </a:stretch>
        </p:blipFill>
        <p:spPr bwMode="auto">
          <a:xfrm>
            <a:off x="914400" y="1752600"/>
            <a:ext cx="7772400" cy="4419600"/>
          </a:xfrm>
          <a:prstGeom prst="rect">
            <a:avLst/>
          </a:prstGeom>
          <a:noFill/>
          <a:ln w="9525">
            <a:noFill/>
            <a:miter lim="800000"/>
            <a:headEnd/>
            <a:tailEnd/>
          </a:ln>
          <a:effectLst/>
        </p:spPr>
      </p:pic>
      <p:sp>
        <p:nvSpPr>
          <p:cNvPr id="5" name="Rounded Rectangular Callout 4"/>
          <p:cNvSpPr/>
          <p:nvPr/>
        </p:nvSpPr>
        <p:spPr>
          <a:xfrm>
            <a:off x="5486400" y="4724400"/>
            <a:ext cx="2514600" cy="838200"/>
          </a:xfrm>
          <a:prstGeom prst="wedgeRoundRectCallout">
            <a:avLst>
              <a:gd name="adj1" fmla="val -98459"/>
              <a:gd name="adj2" fmla="val 7595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tx1"/>
                </a:solidFill>
              </a:rPr>
              <a:t>सही आवेदन विकल्‍प का चयन करे।</a:t>
            </a:r>
            <a:endParaRPr lang="en-US" sz="2000" dirty="0">
              <a:solidFill>
                <a:schemeClr val="tx1"/>
              </a:solidFill>
            </a:endParaRPr>
          </a:p>
        </p:txBody>
      </p:sp>
      <p:sp>
        <p:nvSpPr>
          <p:cNvPr id="7" name="Rounded Rectangle 6"/>
          <p:cNvSpPr/>
          <p:nvPr/>
        </p:nvSpPr>
        <p:spPr>
          <a:xfrm>
            <a:off x="3033932" y="5638800"/>
            <a:ext cx="4038600" cy="304800"/>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भुमिका</a:t>
            </a:r>
            <a:endParaRPr lang="en-US" dirty="0"/>
          </a:p>
        </p:txBody>
      </p:sp>
      <p:sp>
        <p:nvSpPr>
          <p:cNvPr id="3" name="Content Placeholder 2"/>
          <p:cNvSpPr>
            <a:spLocks noGrp="1"/>
          </p:cNvSpPr>
          <p:nvPr>
            <p:ph sz="quarter" idx="1"/>
          </p:nvPr>
        </p:nvSpPr>
        <p:spPr/>
        <p:txBody>
          <a:bodyPr>
            <a:noAutofit/>
          </a:bodyPr>
          <a:lstStyle/>
          <a:p>
            <a:pPr algn="just"/>
            <a:r>
              <a:rPr lang="hi-IN" sz="3000" dirty="0" smtClean="0"/>
              <a:t>जन्‍म और मृत्‍यु का पंजीकरण कानूनन अनिवार्य है। सरकार द्वारा कई कार्यों में इसकी अनिवार्यता कर दी हैं।</a:t>
            </a:r>
          </a:p>
          <a:p>
            <a:pPr algn="just"/>
            <a:r>
              <a:rPr lang="hi-IN" sz="3000" dirty="0" smtClean="0"/>
              <a:t>राज्‍य सरकार ने जन्‍म-मृत्‍यु पंजीयन की सेवा ई-मित्र परियोजना में प्रारम्‍भ कर दी है। जिससे अब आमजन </a:t>
            </a:r>
            <a:r>
              <a:rPr lang="hi-IN" sz="3000" dirty="0"/>
              <a:t>को विभाग के चक्‍कर काटने से निजात मिलेगी, इसके लिए आवेदक </a:t>
            </a:r>
            <a:r>
              <a:rPr lang="hi-IN" sz="3000" dirty="0" smtClean="0"/>
              <a:t>को निकटतम ई-मित्र कियोस्‍क पर निर्धारित शुल्‍क का भुगतान कर आवेदन पत्र व आवश्‍क दस्‍तावेजों के साथ जमा करवाना होगा।</a:t>
            </a:r>
            <a:endParaRPr 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rcRect t="6406" r="980"/>
          <a:stretch>
            <a:fillRect/>
          </a:stretch>
        </p:blipFill>
        <p:spPr bwMode="auto">
          <a:xfrm>
            <a:off x="838200" y="1524000"/>
            <a:ext cx="7772400" cy="42672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hi-IN" dirty="0" smtClean="0"/>
              <a:t>पंजीकरण हेतु पहचान पोर्टल पर प्रक्रिया</a:t>
            </a:r>
            <a:endParaRPr lang="en-US" dirty="0"/>
          </a:p>
        </p:txBody>
      </p:sp>
      <p:sp>
        <p:nvSpPr>
          <p:cNvPr id="5" name="Rounded Rectangular Callout 4"/>
          <p:cNvSpPr/>
          <p:nvPr/>
        </p:nvSpPr>
        <p:spPr>
          <a:xfrm>
            <a:off x="5410200" y="4495800"/>
            <a:ext cx="3048000" cy="1600200"/>
          </a:xfrm>
          <a:prstGeom prst="wedgeRoundRectCallout">
            <a:avLst>
              <a:gd name="adj1" fmla="val -74459"/>
              <a:gd name="adj2" fmla="val -369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ई-मित्र की लॉगइन आई.डी. दर्ज कर </a:t>
            </a:r>
            <a:r>
              <a:rPr lang="hi-IN" sz="2400" u="sng" dirty="0" smtClean="0">
                <a:solidFill>
                  <a:schemeClr val="tx1"/>
                </a:solidFill>
              </a:rPr>
              <a:t>प्रवेश करे</a:t>
            </a:r>
            <a:r>
              <a:rPr lang="hi-IN" sz="2400" dirty="0" smtClean="0">
                <a:solidFill>
                  <a:schemeClr val="tx1"/>
                </a:solidFill>
              </a:rPr>
              <a:t> बटन पर क्लिक करे।</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smtClean="0"/>
              <a:t>पंजीकरण हेतु पहचान पोर्टल पर प्रक्रिया</a:t>
            </a:r>
            <a:endParaRPr lang="en-US" dirty="0"/>
          </a:p>
        </p:txBody>
      </p:sp>
      <p:pic>
        <p:nvPicPr>
          <p:cNvPr id="2050" name="Picture 2"/>
          <p:cNvPicPr>
            <a:picLocks noGrp="1" noChangeAspect="1" noChangeArrowheads="1"/>
          </p:cNvPicPr>
          <p:nvPr>
            <p:ph sz="quarter" idx="1"/>
          </p:nvPr>
        </p:nvPicPr>
        <p:blipFill>
          <a:blip r:embed="rId2"/>
          <a:srcRect t="8150" r="980" b="4662"/>
          <a:stretch>
            <a:fillRect/>
          </a:stretch>
        </p:blipFill>
        <p:spPr bwMode="auto">
          <a:xfrm>
            <a:off x="914400" y="1600200"/>
            <a:ext cx="7696200" cy="4114800"/>
          </a:xfrm>
          <a:prstGeom prst="rect">
            <a:avLst/>
          </a:prstGeom>
          <a:noFill/>
          <a:ln w="9525">
            <a:noFill/>
            <a:miter lim="800000"/>
            <a:headEnd/>
            <a:tailEnd/>
          </a:ln>
          <a:effectLst/>
        </p:spPr>
      </p:pic>
      <p:sp>
        <p:nvSpPr>
          <p:cNvPr id="5" name="Rounded Rectangular Callout 4"/>
          <p:cNvSpPr/>
          <p:nvPr/>
        </p:nvSpPr>
        <p:spPr>
          <a:xfrm>
            <a:off x="1905000" y="5486400"/>
            <a:ext cx="6172200" cy="1143000"/>
          </a:xfrm>
          <a:prstGeom prst="wedgeRoundRectCallout">
            <a:avLst>
              <a:gd name="adj1" fmla="val -27242"/>
              <a:gd name="adj2" fmla="val -6598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आवेदन पत्र में आवश्‍यक सभी कॉलम हिन्‍दी एवं अंग्रेजी भाषा में दर्ज कर दस्‍तावेज अपलोड करे एवं सबमीट बटन पर क्लिक करेंगे।</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7407" b="5556"/>
          <a:stretch>
            <a:fillRect/>
          </a:stretch>
        </p:blipFill>
        <p:spPr bwMode="auto">
          <a:xfrm>
            <a:off x="914400" y="1447800"/>
            <a:ext cx="7848600" cy="47244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hi-IN" u="sng" dirty="0" smtClean="0"/>
              <a:t>आवेदन की स्थिति देखने</a:t>
            </a:r>
            <a:r>
              <a:rPr lang="hi-IN" dirty="0" smtClean="0"/>
              <a:t> हेतु पहचान पोर्टल पर प्रक्रिया</a:t>
            </a:r>
            <a:endParaRPr lang="en-US" dirty="0"/>
          </a:p>
        </p:txBody>
      </p:sp>
      <p:sp>
        <p:nvSpPr>
          <p:cNvPr id="6" name="Rounded Rectangular Callout 5"/>
          <p:cNvSpPr/>
          <p:nvPr/>
        </p:nvSpPr>
        <p:spPr>
          <a:xfrm>
            <a:off x="1066800" y="4495800"/>
            <a:ext cx="3048000" cy="1219200"/>
          </a:xfrm>
          <a:prstGeom prst="wedgeRoundRectCallout">
            <a:avLst>
              <a:gd name="adj1" fmla="val 60310"/>
              <a:gd name="adj2" fmla="val -3094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टोकन नंबर दर्ज कर </a:t>
            </a:r>
            <a:r>
              <a:rPr lang="hi-IN" sz="2400" u="sng" dirty="0" smtClean="0">
                <a:solidFill>
                  <a:schemeClr val="tx1"/>
                </a:solidFill>
              </a:rPr>
              <a:t>प्रवेश करे</a:t>
            </a:r>
            <a:r>
              <a:rPr lang="hi-IN" sz="2400" dirty="0" smtClean="0">
                <a:solidFill>
                  <a:schemeClr val="tx1"/>
                </a:solidFill>
              </a:rPr>
              <a:t> बटन पर क्लिक करे।</a:t>
            </a:r>
            <a:endParaRPr lang="en-US" sz="2400" dirty="0">
              <a:solidFill>
                <a:schemeClr val="tx1"/>
              </a:solidFill>
            </a:endParaRPr>
          </a:p>
        </p:txBody>
      </p:sp>
      <p:sp>
        <p:nvSpPr>
          <p:cNvPr id="7" name="Rounded Rectangular Callout 6"/>
          <p:cNvSpPr/>
          <p:nvPr/>
        </p:nvSpPr>
        <p:spPr>
          <a:xfrm>
            <a:off x="5867400" y="2209800"/>
            <a:ext cx="3048000" cy="1219200"/>
          </a:xfrm>
          <a:prstGeom prst="wedgeRoundRectCallout">
            <a:avLst>
              <a:gd name="adj1" fmla="val -60152"/>
              <a:gd name="adj2" fmla="val 4751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आवेदन स्थिति एवं सर्टि‍फिकेट हेतु यहां पर क्लिक करे।</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7692" b="6154"/>
          <a:stretch>
            <a:fillRect/>
          </a:stretch>
        </p:blipFill>
        <p:spPr bwMode="auto">
          <a:xfrm>
            <a:off x="914400" y="1447800"/>
            <a:ext cx="7772400" cy="45720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hi-IN" u="sng" dirty="0" smtClean="0"/>
              <a:t>आवेदन की स्थिति देखने</a:t>
            </a:r>
            <a:r>
              <a:rPr lang="hi-IN" dirty="0" smtClean="0"/>
              <a:t> हेतु पहचान पोर्टल पर प्रक्रिया</a:t>
            </a:r>
            <a:endParaRPr lang="en-US" dirty="0"/>
          </a:p>
        </p:txBody>
      </p:sp>
      <p:sp>
        <p:nvSpPr>
          <p:cNvPr id="4" name="Rounded Rectangular Callout 3"/>
          <p:cNvSpPr/>
          <p:nvPr/>
        </p:nvSpPr>
        <p:spPr>
          <a:xfrm>
            <a:off x="5638800" y="4724400"/>
            <a:ext cx="3048000" cy="1295400"/>
          </a:xfrm>
          <a:prstGeom prst="wedgeRoundRectCallout">
            <a:avLst>
              <a:gd name="adj1" fmla="val -49998"/>
              <a:gd name="adj2" fmla="val -10044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यहां से आवेदन की स्थिती की जानकारी प्राप्‍त होती है।</a:t>
            </a:r>
            <a:endParaRPr lang="en-US" sz="2400" dirty="0">
              <a:solidFill>
                <a:schemeClr val="tx1"/>
              </a:solidFill>
            </a:endParaRPr>
          </a:p>
        </p:txBody>
      </p:sp>
      <p:sp>
        <p:nvSpPr>
          <p:cNvPr id="5" name="Rounded Rectangular Callout 4"/>
          <p:cNvSpPr/>
          <p:nvPr/>
        </p:nvSpPr>
        <p:spPr>
          <a:xfrm>
            <a:off x="533400" y="4724400"/>
            <a:ext cx="4876800" cy="1524000"/>
          </a:xfrm>
          <a:prstGeom prst="wedgeRoundRectCallout">
            <a:avLst>
              <a:gd name="adj1" fmla="val -22306"/>
              <a:gd name="adj2" fmla="val -504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tx1"/>
                </a:solidFill>
              </a:rPr>
              <a:t>यदि प्रमाण पत्र डिजिटल हस्‍ताक्षर हो गया है तो पंजीयन नम्‍बर की जानकारी प्राप्‍त कर ई-मित्र पोर्टल से प्रमाण पत्र जारी करने का टोकन काट प्रमाण पत्र जारी करे।</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u="sng" dirty="0" smtClean="0"/>
              <a:t>आवेदन की स्थिति देखने</a:t>
            </a:r>
            <a:r>
              <a:rPr lang="hi-IN" dirty="0" smtClean="0"/>
              <a:t> हेतु पहचान पोर्टल पर प्रक्रिया</a:t>
            </a:r>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914400" y="1548879"/>
            <a:ext cx="7772400" cy="4369841"/>
          </a:xfrm>
          <a:prstGeom prst="rect">
            <a:avLst/>
          </a:prstGeom>
          <a:noFill/>
          <a:ln w="9525">
            <a:noFill/>
            <a:miter lim="800000"/>
            <a:headEnd/>
            <a:tailEnd/>
          </a:ln>
          <a:effectLst/>
        </p:spPr>
      </p:pic>
      <p:sp>
        <p:nvSpPr>
          <p:cNvPr id="5" name="Rounded Rectangular Callout 4"/>
          <p:cNvSpPr/>
          <p:nvPr/>
        </p:nvSpPr>
        <p:spPr>
          <a:xfrm>
            <a:off x="685800" y="3048000"/>
            <a:ext cx="3200400" cy="990600"/>
          </a:xfrm>
          <a:prstGeom prst="wedgeRoundRectCallout">
            <a:avLst>
              <a:gd name="adj1" fmla="val -16777"/>
              <a:gd name="adj2" fmla="val 9394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tx1"/>
                </a:solidFill>
              </a:rPr>
              <a:t>यहां से भी आवेदन पत्र की स्थिती की जानकारी प्राप्‍त की जा सकती है।</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smtClean="0"/>
              <a:t>आमजन के उपयोग हेतु - आवेदन की स्थिति देखना</a:t>
            </a:r>
            <a:endParaRPr lang="en-US" dirty="0"/>
          </a:p>
        </p:txBody>
      </p:sp>
      <p:pic>
        <p:nvPicPr>
          <p:cNvPr id="3074" name="Picture 2"/>
          <p:cNvPicPr>
            <a:picLocks noGrp="1" noChangeAspect="1" noChangeArrowheads="1"/>
          </p:cNvPicPr>
          <p:nvPr>
            <p:ph sz="quarter" idx="1"/>
          </p:nvPr>
        </p:nvPicPr>
        <p:blipFill>
          <a:blip r:embed="rId2"/>
          <a:srcRect t="6406" r="980" b="4662"/>
          <a:stretch>
            <a:fillRect/>
          </a:stretch>
        </p:blipFill>
        <p:spPr bwMode="auto">
          <a:xfrm>
            <a:off x="914400" y="1600200"/>
            <a:ext cx="7696200" cy="4495800"/>
          </a:xfrm>
          <a:prstGeom prst="rect">
            <a:avLst/>
          </a:prstGeom>
          <a:noFill/>
          <a:ln w="9525">
            <a:noFill/>
            <a:miter lim="800000"/>
            <a:headEnd/>
            <a:tailEnd/>
          </a:ln>
          <a:effectLst/>
        </p:spPr>
      </p:pic>
      <p:sp>
        <p:nvSpPr>
          <p:cNvPr id="5" name="Rounded Rectangular Callout 4"/>
          <p:cNvSpPr/>
          <p:nvPr/>
        </p:nvSpPr>
        <p:spPr>
          <a:xfrm>
            <a:off x="838200" y="3276600"/>
            <a:ext cx="2743200" cy="990600"/>
          </a:xfrm>
          <a:prstGeom prst="wedgeRoundRectCallout">
            <a:avLst>
              <a:gd name="adj1" fmla="val 85827"/>
              <a:gd name="adj2" fmla="val 3429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tx1"/>
                </a:solidFill>
              </a:rPr>
              <a:t>जिला, घटना, दिनांक, कोड दर्ज कर खोजे बटन पर क्लिक करे। </a:t>
            </a:r>
            <a:endParaRPr lang="en-US" sz="2000" dirty="0">
              <a:solidFill>
                <a:schemeClr val="tx1"/>
              </a:solidFill>
            </a:endParaRPr>
          </a:p>
        </p:txBody>
      </p:sp>
      <p:sp>
        <p:nvSpPr>
          <p:cNvPr id="6" name="Rounded Rectangular Callout 5"/>
          <p:cNvSpPr/>
          <p:nvPr/>
        </p:nvSpPr>
        <p:spPr>
          <a:xfrm>
            <a:off x="4267200" y="4800600"/>
            <a:ext cx="2743200" cy="1295400"/>
          </a:xfrm>
          <a:prstGeom prst="wedgeRoundRectCallout">
            <a:avLst>
              <a:gd name="adj1" fmla="val 87365"/>
              <a:gd name="adj2" fmla="val 714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tx1"/>
                </a:solidFill>
              </a:rPr>
              <a:t>डिजिटल हस्‍ताक्षरित प्रमाण पत्र की सूनिश्चितता यहा से प्राप्‍त होगी।</a:t>
            </a:r>
            <a:endParaRPr lang="en-US" sz="2000" dirty="0">
              <a:solidFill>
                <a:schemeClr val="tx1"/>
              </a:solidFill>
            </a:endParaRPr>
          </a:p>
        </p:txBody>
      </p:sp>
      <p:sp>
        <p:nvSpPr>
          <p:cNvPr id="7" name="Rounded Rectangle 6"/>
          <p:cNvSpPr/>
          <p:nvPr/>
        </p:nvSpPr>
        <p:spPr>
          <a:xfrm>
            <a:off x="7820464" y="4191000"/>
            <a:ext cx="381000" cy="1981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7353" r="784" b="14706"/>
          <a:stretch>
            <a:fillRect/>
          </a:stretch>
        </p:blipFill>
        <p:spPr bwMode="auto">
          <a:xfrm>
            <a:off x="914400" y="1447800"/>
            <a:ext cx="7848600" cy="44958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hi-IN" dirty="0" smtClean="0"/>
              <a:t>आवेदन में सुधार हेतु पहचान पोर्टल पर प्रक्रिया</a:t>
            </a:r>
            <a:endParaRPr lang="en-US" dirty="0"/>
          </a:p>
        </p:txBody>
      </p:sp>
      <p:sp>
        <p:nvSpPr>
          <p:cNvPr id="5" name="Rounded Rectangular Callout 4"/>
          <p:cNvSpPr/>
          <p:nvPr/>
        </p:nvSpPr>
        <p:spPr>
          <a:xfrm>
            <a:off x="914400" y="2209800"/>
            <a:ext cx="3581400" cy="1219200"/>
          </a:xfrm>
          <a:prstGeom prst="wedgeRoundRectCallout">
            <a:avLst>
              <a:gd name="adj1" fmla="val 29573"/>
              <a:gd name="adj2" fmla="val 6343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विभाग द्वारा लौटाये जाने पर आवेदन पत्र में सुधार हेतु यहां क्लिक करेंगे।</a:t>
            </a:r>
            <a:endParaRPr lang="en-US" sz="2400" dirty="0">
              <a:solidFill>
                <a:schemeClr val="tx1"/>
              </a:solidFill>
            </a:endParaRPr>
          </a:p>
        </p:txBody>
      </p:sp>
      <p:sp>
        <p:nvSpPr>
          <p:cNvPr id="6" name="Rounded Rectangular Callout 5"/>
          <p:cNvSpPr/>
          <p:nvPr/>
        </p:nvSpPr>
        <p:spPr>
          <a:xfrm>
            <a:off x="5334000" y="5334000"/>
            <a:ext cx="3581400" cy="1219200"/>
          </a:xfrm>
          <a:prstGeom prst="wedgeRoundRectCallout">
            <a:avLst>
              <a:gd name="adj1" fmla="val -70198"/>
              <a:gd name="adj2" fmla="val -4502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टोकन नंबर व रेफरेन्‍स नंबर दर्ज कर प्रवेश करे बटन पर क्लिक करे।</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smtClean="0"/>
              <a:t>प्रक्रिया ई-मित्र पोर्टल पर प्रमाण पत्र जारी करने के लिए:</a:t>
            </a:r>
            <a:endParaRPr lang="en-US" dirty="0"/>
          </a:p>
        </p:txBody>
      </p:sp>
      <p:pic>
        <p:nvPicPr>
          <p:cNvPr id="1027" name="Picture 3"/>
          <p:cNvPicPr>
            <a:picLocks noGrp="1" noChangeAspect="1" noChangeArrowheads="1"/>
          </p:cNvPicPr>
          <p:nvPr>
            <p:ph sz="quarter" idx="1"/>
          </p:nvPr>
        </p:nvPicPr>
        <p:blipFill>
          <a:blip r:embed="rId2"/>
          <a:srcRect t="11667" b="6667"/>
          <a:stretch>
            <a:fillRect/>
          </a:stretch>
        </p:blipFill>
        <p:spPr bwMode="auto">
          <a:xfrm>
            <a:off x="914400" y="1981200"/>
            <a:ext cx="7696200" cy="4343400"/>
          </a:xfrm>
          <a:prstGeom prst="rect">
            <a:avLst/>
          </a:prstGeom>
          <a:noFill/>
          <a:ln w="9525">
            <a:solidFill>
              <a:schemeClr val="accent1"/>
            </a:solidFill>
            <a:miter lim="800000"/>
            <a:headEnd/>
            <a:tailEnd/>
          </a:ln>
          <a:effectLst/>
        </p:spPr>
      </p:pic>
      <p:sp>
        <p:nvSpPr>
          <p:cNvPr id="6" name="Rounded Rectangular Callout 5"/>
          <p:cNvSpPr/>
          <p:nvPr/>
        </p:nvSpPr>
        <p:spPr>
          <a:xfrm>
            <a:off x="5562600" y="4572000"/>
            <a:ext cx="3048000" cy="1752600"/>
          </a:xfrm>
          <a:prstGeom prst="wedgeRoundRectCallout">
            <a:avLst>
              <a:gd name="adj1" fmla="val -57216"/>
              <a:gd name="adj2" fmla="val -2378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जन्‍म/मृत्‍यु प्रमाण पत्र जारी करने के लिए आवेदक </a:t>
            </a:r>
            <a:r>
              <a:rPr lang="hi-IN" sz="2400" smtClean="0">
                <a:solidFill>
                  <a:schemeClr val="tx1"/>
                </a:solidFill>
              </a:rPr>
              <a:t>की आवश्‍यक जानकारी प्राप्‍त करे।</a:t>
            </a:r>
            <a:endParaRPr lang="en-US" sz="2400" dirty="0">
              <a:solidFill>
                <a:schemeClr val="tx1"/>
              </a:solidFill>
            </a:endParaRPr>
          </a:p>
        </p:txBody>
      </p:sp>
      <p:sp>
        <p:nvSpPr>
          <p:cNvPr id="7" name="Rounded Rectangular Callout 6"/>
          <p:cNvSpPr/>
          <p:nvPr/>
        </p:nvSpPr>
        <p:spPr>
          <a:xfrm>
            <a:off x="5562600" y="2133600"/>
            <a:ext cx="3048000" cy="1752600"/>
          </a:xfrm>
          <a:prstGeom prst="wedgeRoundRectCallout">
            <a:avLst>
              <a:gd name="adj1" fmla="val -57216"/>
              <a:gd name="adj2" fmla="val -2378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400" dirty="0" smtClean="0">
                <a:solidFill>
                  <a:schemeClr val="tx1"/>
                </a:solidFill>
              </a:rPr>
              <a:t>विभाग </a:t>
            </a:r>
            <a:r>
              <a:rPr lang="en-US" sz="2400" dirty="0" smtClean="0">
                <a:solidFill>
                  <a:schemeClr val="tx1"/>
                </a:solidFill>
              </a:rPr>
              <a:t>Economics and Statistics </a:t>
            </a:r>
            <a:r>
              <a:rPr lang="hi-IN" sz="2400" dirty="0" smtClean="0">
                <a:solidFill>
                  <a:schemeClr val="tx1"/>
                </a:solidFill>
              </a:rPr>
              <a:t>व सेवा </a:t>
            </a:r>
            <a:r>
              <a:rPr lang="en-US" sz="2400" dirty="0" smtClean="0">
                <a:solidFill>
                  <a:schemeClr val="tx1"/>
                </a:solidFill>
              </a:rPr>
              <a:t>Birth And Death Certificate </a:t>
            </a:r>
            <a:r>
              <a:rPr lang="hi-IN" sz="2400" dirty="0" smtClean="0">
                <a:solidFill>
                  <a:schemeClr val="tx1"/>
                </a:solidFill>
              </a:rPr>
              <a:t>का चयन करे।</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i-IN" dirty="0" smtClean="0"/>
              <a:t>महत्‍वपूर्ण बिन्‍दु</a:t>
            </a:r>
            <a:endParaRPr lang="en-US" dirty="0"/>
          </a:p>
        </p:txBody>
      </p:sp>
      <p:sp>
        <p:nvSpPr>
          <p:cNvPr id="3" name="Content Placeholder 2"/>
          <p:cNvSpPr>
            <a:spLocks noGrp="1"/>
          </p:cNvSpPr>
          <p:nvPr>
            <p:ph sz="quarter" idx="1"/>
          </p:nvPr>
        </p:nvSpPr>
        <p:spPr>
          <a:xfrm>
            <a:off x="914400" y="1447800"/>
            <a:ext cx="7772400" cy="5029200"/>
          </a:xfrm>
        </p:spPr>
        <p:txBody>
          <a:bodyPr>
            <a:normAutofit lnSpcReduction="10000"/>
          </a:bodyPr>
          <a:lstStyle/>
          <a:p>
            <a:pPr algn="just"/>
            <a:r>
              <a:rPr lang="hi-IN" sz="3000" dirty="0" smtClean="0"/>
              <a:t>जन्‍म/मृत्‍यु का प्रमाण पत्र जारी हो जाने के पश्‍चात ई-मित्र पोर्टल पर उपलब्‍ध सेवा का प्रयोग कर टोकन जारी करे एवं उपलब्‍ध लिंक पर क्लिक कर प्रमाण पत्र को छाप ले। </a:t>
            </a:r>
          </a:p>
          <a:p>
            <a:pPr algn="just">
              <a:buNone/>
            </a:pPr>
            <a:r>
              <a:rPr lang="hi-IN" sz="3000" dirty="0" smtClean="0"/>
              <a:t>	अथवा</a:t>
            </a:r>
          </a:p>
          <a:p>
            <a:pPr algn="just"/>
            <a:r>
              <a:rPr lang="hi-IN" sz="3000" dirty="0" smtClean="0"/>
              <a:t>जन्‍म/मृत्‍यु का प्रमाण पत्र छापने हेतु टोकन जारी किये जाने के पश्‍चात </a:t>
            </a:r>
            <a:r>
              <a:rPr lang="en-US" sz="3000" dirty="0" smtClean="0"/>
              <a:t>Tools --</a:t>
            </a:r>
            <a:r>
              <a:rPr lang="en-US" sz="3000" dirty="0" smtClean="0">
                <a:sym typeface="Wingdings" pitchFamily="2" charset="2"/>
              </a:rPr>
              <a:t> Print Certificate</a:t>
            </a:r>
            <a:r>
              <a:rPr lang="hi-IN" sz="3000" dirty="0" smtClean="0">
                <a:sym typeface="Wingdings" pitchFamily="2" charset="2"/>
              </a:rPr>
              <a:t> प्रक्रिया कर प्रमाण पत्र प्राप्‍त किया जा सकता है</a:t>
            </a:r>
            <a:r>
              <a:rPr lang="hi-IN" sz="3000" dirty="0" smtClean="0">
                <a:sym typeface="Wingdings" pitchFamily="2" charset="2"/>
              </a:rPr>
              <a:t>।</a:t>
            </a:r>
            <a:endParaRPr lang="en-US" sz="3000" dirty="0" smtClean="0">
              <a:sym typeface="Wingdings" pitchFamily="2" charset="2"/>
            </a:endParaRPr>
          </a:p>
          <a:p>
            <a:pPr algn="just"/>
            <a:r>
              <a:rPr lang="hi-IN" sz="3000" smtClean="0">
                <a:sym typeface="Wingdings" pitchFamily="2" charset="2"/>
              </a:rPr>
              <a:t>ऐसी ही </a:t>
            </a:r>
            <a:r>
              <a:rPr lang="hi-IN" sz="3000" dirty="0" smtClean="0">
                <a:sym typeface="Wingdings" pitchFamily="2" charset="2"/>
              </a:rPr>
              <a:t>प्रक्रिया विवाह पंजीयन सेवा के लिए अपनाई जायेगी।</a:t>
            </a:r>
            <a:endParaRPr lang="en-US" sz="3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descr="D:\Lax_BASIX Sub-K_e-Mitra\Advertisment, Logo &amp; Photos\Other Logos\Thank You.jpg"/>
          <p:cNvPicPr>
            <a:picLocks noChangeAspect="1" noChangeArrowheads="1"/>
          </p:cNvPicPr>
          <p:nvPr/>
        </p:nvPicPr>
        <p:blipFill>
          <a:blip r:embed="rId3"/>
          <a:srcRect/>
          <a:stretch>
            <a:fillRect/>
          </a:stretch>
        </p:blipFill>
        <p:spPr bwMode="auto">
          <a:xfrm>
            <a:off x="304800" y="293915"/>
            <a:ext cx="8458199" cy="63354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जन्‍म प्रमाण-पत्र के लाभ</a:t>
            </a:r>
            <a:endParaRPr lang="en-US" dirty="0"/>
          </a:p>
        </p:txBody>
      </p:sp>
      <p:sp>
        <p:nvSpPr>
          <p:cNvPr id="3" name="Content Placeholder 2"/>
          <p:cNvSpPr>
            <a:spLocks noGrp="1"/>
          </p:cNvSpPr>
          <p:nvPr>
            <p:ph sz="quarter" idx="1"/>
          </p:nvPr>
        </p:nvSpPr>
        <p:spPr/>
        <p:txBody>
          <a:bodyPr>
            <a:normAutofit/>
          </a:bodyPr>
          <a:lstStyle/>
          <a:p>
            <a:r>
              <a:rPr lang="hi-IN" sz="3000" dirty="0" smtClean="0"/>
              <a:t>विधालय में प्रवेश</a:t>
            </a:r>
          </a:p>
          <a:p>
            <a:r>
              <a:rPr lang="hi-IN" sz="3000" dirty="0" smtClean="0"/>
              <a:t>पासपोर्ट/आधार कार्ड बनवाने के लिए</a:t>
            </a:r>
          </a:p>
          <a:p>
            <a:r>
              <a:rPr lang="hi-IN" sz="3000" dirty="0" smtClean="0"/>
              <a:t>ड्राईविंग लाईसेंस लेने के लिए</a:t>
            </a:r>
          </a:p>
          <a:p>
            <a:r>
              <a:rPr lang="hi-IN" sz="3000" dirty="0" smtClean="0"/>
              <a:t>बीमा पॉलिसी लेने के लिए</a:t>
            </a:r>
          </a:p>
          <a:p>
            <a:r>
              <a:rPr lang="hi-IN" sz="3000" dirty="0" smtClean="0"/>
              <a:t>विवाह पंजीयन के लिए</a:t>
            </a:r>
          </a:p>
          <a:p>
            <a:r>
              <a:rPr lang="hi-IN" sz="3000" dirty="0" smtClean="0"/>
              <a:t>मतदाता सूची/ राशन कार्ड/ भामाशाह कार्ड में नाम जुड़वाने के लिए</a:t>
            </a:r>
            <a:endParaRPr lang="en-U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मृत्‍यु प्रमाण-पत्र के लाभ</a:t>
            </a:r>
            <a:endParaRPr lang="en-US" dirty="0"/>
          </a:p>
        </p:txBody>
      </p:sp>
      <p:sp>
        <p:nvSpPr>
          <p:cNvPr id="3" name="Content Placeholder 2"/>
          <p:cNvSpPr>
            <a:spLocks noGrp="1"/>
          </p:cNvSpPr>
          <p:nvPr>
            <p:ph sz="quarter" idx="1"/>
          </p:nvPr>
        </p:nvSpPr>
        <p:spPr/>
        <p:txBody>
          <a:bodyPr>
            <a:normAutofit/>
          </a:bodyPr>
          <a:lstStyle/>
          <a:p>
            <a:pPr algn="just"/>
            <a:r>
              <a:rPr lang="hi-IN" sz="3000" dirty="0" smtClean="0"/>
              <a:t>पेशन/ बीमा दावों के निपटारे के लिए</a:t>
            </a:r>
          </a:p>
          <a:p>
            <a:pPr algn="just"/>
            <a:r>
              <a:rPr lang="hi-IN" sz="3000" dirty="0" smtClean="0"/>
              <a:t>सम्‍पति के उत्‍तराधिकार के लिए</a:t>
            </a:r>
          </a:p>
          <a:p>
            <a:pPr algn="just"/>
            <a:r>
              <a:rPr lang="hi-IN" sz="3000" dirty="0" smtClean="0"/>
              <a:t>भूमि नामान्‍तरण के लिए</a:t>
            </a:r>
          </a:p>
          <a:p>
            <a:pPr algn="just"/>
            <a:r>
              <a:rPr lang="hi-IN" sz="3000" dirty="0" smtClean="0"/>
              <a:t>सम्‍पति दावों के निपटारे के लिए</a:t>
            </a: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आवश्‍यक दस्‍तावेज</a:t>
            </a:r>
            <a:endParaRPr lang="en-US" dirty="0"/>
          </a:p>
        </p:txBody>
      </p:sp>
      <p:sp>
        <p:nvSpPr>
          <p:cNvPr id="3" name="Content Placeholder 2"/>
          <p:cNvSpPr>
            <a:spLocks noGrp="1"/>
          </p:cNvSpPr>
          <p:nvPr>
            <p:ph sz="quarter" idx="1"/>
          </p:nvPr>
        </p:nvSpPr>
        <p:spPr>
          <a:xfrm>
            <a:off x="914400" y="1447800"/>
            <a:ext cx="7772400" cy="4724400"/>
          </a:xfrm>
        </p:spPr>
        <p:txBody>
          <a:bodyPr>
            <a:normAutofit fontScale="92500" lnSpcReduction="20000"/>
          </a:bodyPr>
          <a:lstStyle/>
          <a:p>
            <a:pPr algn="just">
              <a:spcAft>
                <a:spcPts val="1200"/>
              </a:spcAft>
            </a:pPr>
            <a:r>
              <a:rPr lang="hi-IN" sz="3200" dirty="0" smtClean="0"/>
              <a:t>आवेदन प्रपत्र के साथ आवेदक के पहचान एवं पते के दस्‍तावेज स्‍वहस्‍ताक्षरित प्रति संलग्‍न करनी होगी।</a:t>
            </a:r>
          </a:p>
          <a:p>
            <a:pPr algn="just"/>
            <a:r>
              <a:rPr lang="hi-IN" sz="3200" dirty="0" smtClean="0"/>
              <a:t>फोटो/पते की पहचान के दस्‍तावेज में से कोई एक दस्‍तावेज:-</a:t>
            </a:r>
          </a:p>
          <a:p>
            <a:pPr algn="just">
              <a:spcBef>
                <a:spcPts val="0"/>
              </a:spcBef>
              <a:spcAft>
                <a:spcPts val="1200"/>
              </a:spcAft>
              <a:buNone/>
            </a:pPr>
            <a:r>
              <a:rPr lang="hi-IN" sz="3200" dirty="0" smtClean="0"/>
              <a:t>	मतदाता पहचान पत्र, आधार कार्ड, ड्राइविंग लाईसेन्‍स, पेन कार्ड, कार्यालय पहचान पत्र, भामाशाह कार्ड, राशन कार्ड इत्‍यादि।</a:t>
            </a:r>
          </a:p>
          <a:p>
            <a:pPr algn="just">
              <a:spcAft>
                <a:spcPts val="1200"/>
              </a:spcAft>
            </a:pPr>
            <a:r>
              <a:rPr lang="hi-IN" sz="3200" dirty="0" smtClean="0"/>
              <a:t>पहचान दस्‍तावेज एवं घटना के प्रमाणिकरण संबंधि दस्‍तावेजों को एक साथ ही स्‍केन कर एक इमेज में ही अपलोड किया जावे।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आवश्‍यक दस्‍तावेज</a:t>
            </a:r>
            <a:endParaRPr lang="en-US" dirty="0"/>
          </a:p>
        </p:txBody>
      </p:sp>
      <p:sp>
        <p:nvSpPr>
          <p:cNvPr id="3" name="Content Placeholder 2"/>
          <p:cNvSpPr>
            <a:spLocks noGrp="1"/>
          </p:cNvSpPr>
          <p:nvPr>
            <p:ph sz="quarter" idx="1"/>
          </p:nvPr>
        </p:nvSpPr>
        <p:spPr/>
        <p:txBody>
          <a:bodyPr>
            <a:normAutofit/>
          </a:bodyPr>
          <a:lstStyle/>
          <a:p>
            <a:pPr algn="just">
              <a:buNone/>
            </a:pPr>
            <a:r>
              <a:rPr lang="hi-IN" sz="3000" b="1" u="sng" dirty="0" smtClean="0"/>
              <a:t>जन्‍म प्रमाण-पत्र के लिए :</a:t>
            </a:r>
          </a:p>
          <a:p>
            <a:pPr algn="just"/>
            <a:r>
              <a:rPr lang="hi-IN" sz="3000" dirty="0" smtClean="0"/>
              <a:t>अस्‍पताल का डिस्‍चार्ज टिकिट,</a:t>
            </a:r>
          </a:p>
          <a:p>
            <a:pPr algn="just"/>
            <a:r>
              <a:rPr lang="hi-IN" sz="3000" dirty="0" smtClean="0"/>
              <a:t>आंगनवाड़ी कार्यकर्ता/ एएनएम/ दाई द्वारा जारी प्रमाण-पत्र/ स्‍थानीय जनप्रतिनिधि सरपंच/ वार्डपंच/ वार्डपार्षद या स्‍थानिय पद स्‍थापित राजकीय अधिकारी/ कर्मचारी का जारी प्रमाण-पत्र। </a:t>
            </a:r>
          </a:p>
          <a:p>
            <a:pPr algn="just"/>
            <a:r>
              <a:rPr lang="hi-IN" sz="3000" dirty="0" smtClean="0"/>
              <a:t>शपथ पत्र </a:t>
            </a:r>
            <a:r>
              <a:rPr lang="hi-IN" sz="2200" dirty="0" smtClean="0"/>
              <a:t>(घटना के 30 दिवस पश्‍चात आवेदन करने पर)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आवश्‍यक दस्‍तावेज</a:t>
            </a:r>
            <a:endParaRPr lang="en-US" dirty="0"/>
          </a:p>
        </p:txBody>
      </p:sp>
      <p:sp>
        <p:nvSpPr>
          <p:cNvPr id="3" name="Content Placeholder 2"/>
          <p:cNvSpPr>
            <a:spLocks noGrp="1"/>
          </p:cNvSpPr>
          <p:nvPr>
            <p:ph sz="quarter" idx="1"/>
          </p:nvPr>
        </p:nvSpPr>
        <p:spPr>
          <a:xfrm>
            <a:off x="914400" y="1447800"/>
            <a:ext cx="7772400" cy="4953000"/>
          </a:xfrm>
        </p:spPr>
        <p:txBody>
          <a:bodyPr>
            <a:normAutofit/>
          </a:bodyPr>
          <a:lstStyle/>
          <a:p>
            <a:pPr algn="just">
              <a:buNone/>
            </a:pPr>
            <a:r>
              <a:rPr lang="hi-IN" sz="3000" b="1" u="sng" dirty="0" smtClean="0"/>
              <a:t>मृत्‍यु प्रमाण-पत्र के लिए :</a:t>
            </a:r>
          </a:p>
          <a:p>
            <a:pPr algn="just"/>
            <a:r>
              <a:rPr lang="hi-IN" sz="3200" dirty="0" smtClean="0"/>
              <a:t>पोस्‍टमार्टम रिपोट/ एफआईआर/ चिकित्‍सक/ स्‍वास्‍थ्‍य कार्यकर्ता द्वारा जारी प्रमाण-पत्र/ स्‍थानीय जनप्रतिनिधि सरपंच/ वार्डपंच/ वार्डपार्षद या स्‍थानिय पद स्‍थापित राजकीय अधिकारी/ कर्मचारी का जारी प्रमाण-पत्र। </a:t>
            </a:r>
          </a:p>
          <a:p>
            <a:pPr algn="just"/>
            <a:r>
              <a:rPr lang="hi-IN" sz="3200" dirty="0" smtClean="0"/>
              <a:t>शपथ पत्र</a:t>
            </a:r>
            <a:r>
              <a:rPr lang="hi-IN" sz="3000" dirty="0" smtClean="0"/>
              <a:t> </a:t>
            </a:r>
            <a:r>
              <a:rPr lang="hi-IN" sz="2200" dirty="0" smtClean="0"/>
              <a:t>(घटना के 30 दिवस पश्‍चात आवेदन करने पर)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smtClean="0"/>
              <a:t>आवेदन पत्र व शपथ पत्र प्राप्‍त करना</a:t>
            </a:r>
            <a:endParaRPr lang="en-US" dirty="0"/>
          </a:p>
        </p:txBody>
      </p:sp>
      <p:sp>
        <p:nvSpPr>
          <p:cNvPr id="3" name="Content Placeholder 2"/>
          <p:cNvSpPr>
            <a:spLocks noGrp="1"/>
          </p:cNvSpPr>
          <p:nvPr>
            <p:ph sz="quarter" idx="1"/>
          </p:nvPr>
        </p:nvSpPr>
        <p:spPr/>
        <p:txBody>
          <a:bodyPr>
            <a:normAutofit/>
          </a:bodyPr>
          <a:lstStyle/>
          <a:p>
            <a:pPr algn="just"/>
            <a:r>
              <a:rPr lang="hi-IN" sz="2800" dirty="0" smtClean="0"/>
              <a:t>पहचान वेब </a:t>
            </a:r>
            <a:r>
              <a:rPr lang="en-US" sz="2800" dirty="0" smtClean="0"/>
              <a:t>(http://pehchan.raj.nic.in/) </a:t>
            </a:r>
            <a:r>
              <a:rPr lang="hi-IN" sz="2800" dirty="0" smtClean="0"/>
              <a:t>पोर्टल ओपन करे-</a:t>
            </a:r>
          </a:p>
          <a:p>
            <a:pPr algn="just"/>
            <a:r>
              <a:rPr lang="hi-IN" sz="2800" dirty="0" smtClean="0"/>
              <a:t>जन्‍म/मृत्‍यु का आवेदन पत्र ‘</a:t>
            </a:r>
            <a:r>
              <a:rPr lang="hi-IN" sz="2800" u="sng" dirty="0" smtClean="0">
                <a:solidFill>
                  <a:srgbClr val="0070C0"/>
                </a:solidFill>
              </a:rPr>
              <a:t>डाउनलोड</a:t>
            </a:r>
            <a:r>
              <a:rPr lang="hi-IN" sz="2800" dirty="0" smtClean="0"/>
              <a:t>’ विकल्‍प से प्राप्‍त किया जा सकता है।</a:t>
            </a:r>
          </a:p>
          <a:p>
            <a:pPr lvl="1" algn="just">
              <a:buFont typeface="Wingdings" pitchFamily="2" charset="2"/>
              <a:buChar char="§"/>
            </a:pPr>
            <a:r>
              <a:rPr lang="hi-IN" sz="2000" b="1" i="1" dirty="0" smtClean="0">
                <a:solidFill>
                  <a:srgbClr val="00B050"/>
                </a:solidFill>
              </a:rPr>
              <a:t>जन्‍म प्रतिवेदन प्रपत्र</a:t>
            </a:r>
          </a:p>
          <a:p>
            <a:pPr lvl="1" algn="just">
              <a:buFont typeface="Wingdings" pitchFamily="2" charset="2"/>
              <a:buChar char="§"/>
            </a:pPr>
            <a:r>
              <a:rPr lang="hi-IN" sz="2000" b="1" i="1" dirty="0" smtClean="0">
                <a:solidFill>
                  <a:srgbClr val="00B050"/>
                </a:solidFill>
              </a:rPr>
              <a:t>मृत्‍यु प्रतिवेदन प्रपत्र</a:t>
            </a:r>
          </a:p>
          <a:p>
            <a:pPr lvl="1" algn="just">
              <a:buFont typeface="Wingdings" pitchFamily="2" charset="2"/>
              <a:buChar char="§"/>
            </a:pPr>
            <a:r>
              <a:rPr lang="hi-IN" sz="2000" b="1" i="1" dirty="0" smtClean="0">
                <a:solidFill>
                  <a:srgbClr val="00B050"/>
                </a:solidFill>
              </a:rPr>
              <a:t>मृत जन्‍म प्रतिवेन प्रपत्र </a:t>
            </a:r>
          </a:p>
          <a:p>
            <a:pPr algn="just"/>
            <a:r>
              <a:rPr lang="hi-IN" sz="2800" dirty="0" smtClean="0"/>
              <a:t>शपथ पत्र का प्रारूप पहचान वेब पोर्टल से ‘</a:t>
            </a:r>
            <a:r>
              <a:rPr lang="hi-IN" sz="2800" u="sng" dirty="0" smtClean="0">
                <a:solidFill>
                  <a:srgbClr val="0070C0"/>
                </a:solidFill>
              </a:rPr>
              <a:t>परिपत्र</a:t>
            </a:r>
            <a:r>
              <a:rPr lang="hi-IN" sz="2800" dirty="0" smtClean="0"/>
              <a:t>’ विकल्‍प से प्राप्‍त किया जा सकता है-</a:t>
            </a:r>
          </a:p>
          <a:p>
            <a:pPr lvl="1" algn="just">
              <a:buFont typeface="Wingdings" pitchFamily="2" charset="2"/>
              <a:buChar char="§"/>
            </a:pPr>
            <a:r>
              <a:rPr lang="hi-IN" sz="1800" i="1" dirty="0" smtClean="0">
                <a:solidFill>
                  <a:srgbClr val="00B050"/>
                </a:solidFill>
              </a:rPr>
              <a:t>विलम्बित रजिस्ट्रीकरण के लिये शपथ पत्र का प्रारुप</a:t>
            </a:r>
            <a:r>
              <a:rPr lang="en-US" sz="1800" dirty="0" smtClean="0">
                <a:solidFill>
                  <a:srgbClr val="00B050"/>
                </a:solidFill>
              </a:rPr>
              <a:t> </a:t>
            </a:r>
            <a:endParaRPr lang="en-US"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महत्‍वपूर्ण बिन्‍दु</a:t>
            </a:r>
            <a:endParaRPr lang="en-US" dirty="0"/>
          </a:p>
        </p:txBody>
      </p:sp>
      <p:sp>
        <p:nvSpPr>
          <p:cNvPr id="3" name="Content Placeholder 2"/>
          <p:cNvSpPr>
            <a:spLocks noGrp="1"/>
          </p:cNvSpPr>
          <p:nvPr>
            <p:ph sz="quarter" idx="1"/>
          </p:nvPr>
        </p:nvSpPr>
        <p:spPr/>
        <p:txBody>
          <a:bodyPr>
            <a:noAutofit/>
          </a:bodyPr>
          <a:lstStyle/>
          <a:p>
            <a:pPr algn="just">
              <a:spcAft>
                <a:spcPts val="1200"/>
              </a:spcAft>
            </a:pPr>
            <a:r>
              <a:rPr lang="hi-IN" sz="2800" dirty="0" smtClean="0"/>
              <a:t>जन्‍म-मृत्‍यु की दिनांक से 30 दिन के बाद लेकिन एक वर्ष के भीतर प्राप्‍त होने वाले आवेदन प्रपत्र के साथ निर्धारित प्ररूप में नोटेरी से सत्‍यापित शपथ पत्र जिस पर जिला रजिस्‍ट्रार/ अतिरिक्‍त जिला रजिस्‍ट्रार </a:t>
            </a:r>
            <a:r>
              <a:rPr lang="en-US" sz="2800" dirty="0" smtClean="0"/>
              <a:t>(BDO)</a:t>
            </a:r>
            <a:r>
              <a:rPr lang="hi-IN" sz="2800" dirty="0" smtClean="0"/>
              <a:t> की अनुज्ञा हो अवश्‍य संलग्‍न होना चाहिए।</a:t>
            </a:r>
          </a:p>
          <a:p>
            <a:pPr algn="just">
              <a:spcAft>
                <a:spcPts val="1200"/>
              </a:spcAft>
            </a:pPr>
            <a:r>
              <a:rPr lang="hi-IN" sz="2800" dirty="0" smtClean="0"/>
              <a:t>जन्‍म-मृत्‍यु की दिनांक से एक वर्ष के बाद प्राप्‍त होने वाले आवेदन प्रपत्र के साथ निर्धारित प्ररूप में शपथ पत्र जिस पर कार्यकारी मजिस्‍ट्रेट</a:t>
            </a:r>
            <a:r>
              <a:rPr lang="en-US" sz="2800" dirty="0" smtClean="0"/>
              <a:t> (</a:t>
            </a:r>
            <a:r>
              <a:rPr lang="en-US" sz="2800" dirty="0" err="1" smtClean="0"/>
              <a:t>Tehsildar</a:t>
            </a:r>
            <a:r>
              <a:rPr lang="en-US" sz="2800" dirty="0" smtClean="0"/>
              <a:t>/ SDO/ CEO/ ADM)</a:t>
            </a:r>
            <a:r>
              <a:rPr lang="hi-IN" sz="2800" dirty="0" smtClean="0"/>
              <a:t> की आज्ञा हो अवश्‍य संलग्‍न होना चाहिए।</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1140</TotalTime>
  <Words>1309</Words>
  <Application>Microsoft Office PowerPoint</Application>
  <PresentationFormat>On-screen Show (4:3)</PresentationFormat>
  <Paragraphs>124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Slide 1</vt:lpstr>
      <vt:lpstr>भुमिका</vt:lpstr>
      <vt:lpstr>जन्‍म प्रमाण-पत्र के लाभ</vt:lpstr>
      <vt:lpstr>मृत्‍यु प्रमाण-पत्र के लाभ</vt:lpstr>
      <vt:lpstr>आवश्‍यक दस्‍तावेज</vt:lpstr>
      <vt:lpstr>आवश्‍यक दस्‍तावेज</vt:lpstr>
      <vt:lpstr>आवश्‍यक दस्‍तावेज</vt:lpstr>
      <vt:lpstr>आवेदन पत्र व शपथ पत्र प्राप्‍त करना</vt:lpstr>
      <vt:lpstr>महत्‍वपूर्ण बिन्‍दु</vt:lpstr>
      <vt:lpstr>महत्‍वपूर्ण बिन्‍दु</vt:lpstr>
      <vt:lpstr>महत्‍वपूर्ण बिन्‍दु</vt:lpstr>
      <vt:lpstr>महत्‍वपूर्ण बिन्‍दु</vt:lpstr>
      <vt:lpstr>महत्‍वपूर्ण बिन्‍दु</vt:lpstr>
      <vt:lpstr>ई-मित्र पर पंजीकरण शुल्‍क</vt:lpstr>
      <vt:lpstr>Slide 15</vt:lpstr>
      <vt:lpstr>ऐसे होगा पंजीकरण</vt:lpstr>
      <vt:lpstr>ऐसे होगा पंजीकरण</vt:lpstr>
      <vt:lpstr>जन्‍म/मृत्‍यु पंजीकरण हेतु पहचान पोर्टल पर आवेदन करने की प्रक्रिया</vt:lpstr>
      <vt:lpstr>पंजीकरण हेतु पहचान पोर्टल पर प्रक्रिया</vt:lpstr>
      <vt:lpstr>पंजीकरण हेतु पहचान पोर्टल पर प्रक्रिया</vt:lpstr>
      <vt:lpstr>पंजीकरण हेतु पहचान पोर्टल पर प्रक्रिया</vt:lpstr>
      <vt:lpstr>आवेदन की स्थिति देखने हेतु पहचान पोर्टल पर प्रक्रिया</vt:lpstr>
      <vt:lpstr>आवेदन की स्थिति देखने हेतु पहचान पोर्टल पर प्रक्रिया</vt:lpstr>
      <vt:lpstr>आवेदन की स्थिति देखने हेतु पहचान पोर्टल पर प्रक्रिया</vt:lpstr>
      <vt:lpstr>आमजन के उपयोग हेतु - आवेदन की स्थिति देखना</vt:lpstr>
      <vt:lpstr>आवेदन में सुधार हेतु पहचान पोर्टल पर प्रक्रिया</vt:lpstr>
      <vt:lpstr>प्रक्रिया ई-मित्र पोर्टल पर प्रमाण पत्र जारी करने के लिए:</vt:lpstr>
      <vt:lpstr>महत्‍वपूर्ण बिन्‍दु</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Birth/Death Certificate (Through Economics &amp; Statistics)</dc:title>
  <dc:creator>Aksh</dc:creator>
  <cp:lastModifiedBy>Aksh</cp:lastModifiedBy>
  <cp:revision>181</cp:revision>
  <dcterms:created xsi:type="dcterms:W3CDTF">2015-08-18T14:06:41Z</dcterms:created>
  <dcterms:modified xsi:type="dcterms:W3CDTF">2016-06-17T07:12:28Z</dcterms:modified>
</cp:coreProperties>
</file>