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9"/>
  </p:notesMasterIdLst>
  <p:sldIdLst>
    <p:sldId id="300" r:id="rId2"/>
    <p:sldId id="297" r:id="rId3"/>
    <p:sldId id="280" r:id="rId4"/>
    <p:sldId id="281" r:id="rId5"/>
    <p:sldId id="282" r:id="rId6"/>
    <p:sldId id="283" r:id="rId7"/>
    <p:sldId id="284" r:id="rId8"/>
    <p:sldId id="304" r:id="rId9"/>
    <p:sldId id="259" r:id="rId10"/>
    <p:sldId id="279" r:id="rId11"/>
    <p:sldId id="260" r:id="rId12"/>
    <p:sldId id="261" r:id="rId13"/>
    <p:sldId id="262" r:id="rId14"/>
    <p:sldId id="263" r:id="rId15"/>
    <p:sldId id="264" r:id="rId16"/>
    <p:sldId id="265" r:id="rId17"/>
    <p:sldId id="267" r:id="rId18"/>
    <p:sldId id="272" r:id="rId19"/>
    <p:sldId id="269" r:id="rId20"/>
    <p:sldId id="266" r:id="rId21"/>
    <p:sldId id="273" r:id="rId22"/>
    <p:sldId id="274" r:id="rId23"/>
    <p:sldId id="271" r:id="rId24"/>
    <p:sldId id="277" r:id="rId25"/>
    <p:sldId id="278" r:id="rId26"/>
    <p:sldId id="276" r:id="rId27"/>
    <p:sldId id="285" r:id="rId28"/>
    <p:sldId id="287" r:id="rId29"/>
    <p:sldId id="288" r:id="rId30"/>
    <p:sldId id="289" r:id="rId31"/>
    <p:sldId id="290" r:id="rId32"/>
    <p:sldId id="291" r:id="rId33"/>
    <p:sldId id="307" r:id="rId34"/>
    <p:sldId id="308" r:id="rId35"/>
    <p:sldId id="309" r:id="rId36"/>
    <p:sldId id="301" r:id="rId37"/>
    <p:sldId id="3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06" autoAdjust="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A0DFB-A580-4892-B161-835058A0F20A}" type="datetimeFigureOut">
              <a:rPr lang="en-IN" smtClean="0"/>
              <a:t>10-07-2017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5A83EA-F95F-4BFE-A431-0914BDAB385C}" type="slidenum">
              <a:rPr lang="en-IN" smtClean="0"/>
              <a:t>‹#›</a:t>
            </a:fld>
            <a:endParaRPr lang="en-IN"/>
          </a:p>
        </p:txBody>
      </p:sp>
    </p:spTree>
    <p:extLst>
      <p:ext uri="{BB962C8B-B14F-4D97-AF65-F5344CB8AC3E}">
        <p14:creationId xmlns:p14="http://schemas.microsoft.com/office/powerpoint/2010/main" val="322036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44BB6A-42A9-4F48-964D-596780693DA7}" type="slidenum">
              <a:rPr lang="en-US" smtClean="0"/>
              <a:pPr/>
              <a:t>37</a:t>
            </a:fld>
            <a:endParaRPr lang="en-US"/>
          </a:p>
        </p:txBody>
      </p:sp>
    </p:spTree>
    <p:extLst>
      <p:ext uri="{BB962C8B-B14F-4D97-AF65-F5344CB8AC3E}">
        <p14:creationId xmlns:p14="http://schemas.microsoft.com/office/powerpoint/2010/main" val="217998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C8EA454-A340-4ACC-B5D3-63C8751F504D}"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1404477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EA454-A340-4ACC-B5D3-63C8751F504D}"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199244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EA454-A340-4ACC-B5D3-63C8751F504D}"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273780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8EA454-A340-4ACC-B5D3-63C8751F504D}"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162202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8EA454-A340-4ACC-B5D3-63C8751F504D}" type="datetimeFigureOut">
              <a:rPr lang="en-US" smtClean="0"/>
              <a:pPr/>
              <a:t>7/10/2017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305102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C8EA454-A340-4ACC-B5D3-63C8751F504D}"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320871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C8EA454-A340-4ACC-B5D3-63C8751F504D}" type="datetimeFigureOut">
              <a:rPr lang="en-US" smtClean="0"/>
              <a:pPr/>
              <a:t>7/10/2017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675374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C8EA454-A340-4ACC-B5D3-63C8751F504D}" type="datetimeFigureOut">
              <a:rPr lang="en-US" smtClean="0"/>
              <a:pPr/>
              <a:t>7/10/2017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93243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EA454-A340-4ACC-B5D3-63C8751F504D}" type="datetimeFigureOut">
              <a:rPr lang="en-US" smtClean="0"/>
              <a:pPr/>
              <a:t>7/10/2017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2554005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EA454-A340-4ACC-B5D3-63C8751F504D}"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25681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EA454-A340-4ACC-B5D3-63C8751F504D}" type="datetimeFigureOut">
              <a:rPr lang="en-US" smtClean="0"/>
              <a:pPr/>
              <a:t>7/10/2017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82E56-5FA1-4D57-A993-4D5BC8F0F340}" type="slidenum">
              <a:rPr lang="en-US" smtClean="0"/>
              <a:pPr/>
              <a:t>‹#›</a:t>
            </a:fld>
            <a:endParaRPr lang="en-US"/>
          </a:p>
        </p:txBody>
      </p:sp>
    </p:spTree>
    <p:extLst>
      <p:ext uri="{BB962C8B-B14F-4D97-AF65-F5344CB8AC3E}">
        <p14:creationId xmlns:p14="http://schemas.microsoft.com/office/powerpoint/2010/main" val="243974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EA454-A340-4ACC-B5D3-63C8751F504D}" type="datetimeFigureOut">
              <a:rPr lang="en-US" smtClean="0"/>
              <a:pPr/>
              <a:t>7/10/2017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82E56-5FA1-4D57-A993-4D5BC8F0F340}" type="slidenum">
              <a:rPr lang="en-US" smtClean="0"/>
              <a:pPr/>
              <a:t>‹#›</a:t>
            </a:fld>
            <a:endParaRPr lang="en-US"/>
          </a:p>
        </p:txBody>
      </p:sp>
    </p:spTree>
    <p:extLst>
      <p:ext uri="{BB962C8B-B14F-4D97-AF65-F5344CB8AC3E}">
        <p14:creationId xmlns:p14="http://schemas.microsoft.com/office/powerpoint/2010/main" val="1622849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india.gov.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5317" y="1591601"/>
            <a:ext cx="7475934" cy="2593796"/>
          </a:xfrm>
        </p:spPr>
        <p:txBody>
          <a:bodyPr>
            <a:noAutofit/>
          </a:bodyPr>
          <a:lstStyle/>
          <a:p>
            <a:r>
              <a:rPr lang="hi-IN" sz="7200" dirty="0" smtClean="0"/>
              <a:t>विवाह प्रमाण पत्र के लिए निर्देशिका </a:t>
            </a:r>
            <a:r>
              <a:rPr lang="en-US" sz="4050" dirty="0"/>
              <a:t/>
            </a:r>
            <a:br>
              <a:rPr lang="en-US" sz="4050" dirty="0"/>
            </a:br>
            <a:endParaRPr lang="en-US" sz="4050" dirty="0"/>
          </a:p>
        </p:txBody>
      </p:sp>
      <p:sp>
        <p:nvSpPr>
          <p:cNvPr id="3" name="Subtitle 2"/>
          <p:cNvSpPr>
            <a:spLocks noGrp="1"/>
          </p:cNvSpPr>
          <p:nvPr>
            <p:ph type="subTitle" idx="1"/>
          </p:nvPr>
        </p:nvSpPr>
        <p:spPr>
          <a:xfrm>
            <a:off x="2290168" y="4673203"/>
            <a:ext cx="6858000" cy="395288"/>
          </a:xfrm>
        </p:spPr>
        <p:txBody>
          <a:bodyPr>
            <a:noAutofit/>
          </a:bodyPr>
          <a:lstStyle/>
          <a:p>
            <a:r>
              <a:rPr lang="hi-IN" sz="8000" dirty="0" smtClean="0"/>
              <a:t>ई-मित्र सेवा </a:t>
            </a:r>
            <a:endParaRPr lang="en-US" sz="8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7600" y="67884"/>
            <a:ext cx="541820" cy="618545"/>
          </a:xfrm>
          <a:prstGeom prst="rect">
            <a:avLst/>
          </a:prstGeom>
        </p:spPr>
      </p:pic>
      <p:sp>
        <p:nvSpPr>
          <p:cNvPr id="5" name="Rectangle 4"/>
          <p:cNvSpPr/>
          <p:nvPr/>
        </p:nvSpPr>
        <p:spPr>
          <a:xfrm>
            <a:off x="9171386" y="917472"/>
            <a:ext cx="726481" cy="230832"/>
          </a:xfrm>
          <a:prstGeom prst="rect">
            <a:avLst/>
          </a:prstGeom>
        </p:spPr>
        <p:txBody>
          <a:bodyPr wrap="none">
            <a:spAutoFit/>
          </a:bodyPr>
          <a:lstStyle/>
          <a:p>
            <a:r>
              <a:rPr lang="en-US" sz="900" dirty="0"/>
              <a:t>Version 1.0</a:t>
            </a:r>
          </a:p>
        </p:txBody>
      </p:sp>
      <p:cxnSp>
        <p:nvCxnSpPr>
          <p:cNvPr id="9" name="Straight Connector 8"/>
          <p:cNvCxnSpPr/>
          <p:nvPr/>
        </p:nvCxnSpPr>
        <p:spPr>
          <a:xfrm>
            <a:off x="1524000" y="686429"/>
            <a:ext cx="9144000" cy="29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19334" y="0"/>
            <a:ext cx="3209925" cy="638175"/>
          </a:xfrm>
          <a:prstGeom prst="rect">
            <a:avLst/>
          </a:prstGeom>
        </p:spPr>
      </p:pic>
      <p:cxnSp>
        <p:nvCxnSpPr>
          <p:cNvPr id="11" name="Straight Connector 10"/>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032888"/>
            <a:ext cx="1694614" cy="2033339"/>
          </a:xfrm>
          <a:prstGeom prst="rect">
            <a:avLst/>
          </a:prstGeom>
        </p:spPr>
      </p:pic>
    </p:spTree>
    <p:extLst>
      <p:ext uri="{BB962C8B-B14F-4D97-AF65-F5344CB8AC3E}">
        <p14:creationId xmlns:p14="http://schemas.microsoft.com/office/powerpoint/2010/main" val="2120421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normAutofit fontScale="90000"/>
          </a:bodyPr>
          <a:lstStyle/>
          <a:p>
            <a:r>
              <a:rPr lang="hi-IN" dirty="0" smtClean="0"/>
              <a:t/>
            </a:r>
            <a:br>
              <a:rPr lang="hi-IN" dirty="0" smtClean="0"/>
            </a:br>
            <a:r>
              <a:rPr lang="hi-IN" b="1" dirty="0" smtClean="0"/>
              <a:t>आप सर्विस को दो तरह से प्राप्‍त कर सकते है </a:t>
            </a:r>
            <a:r>
              <a:rPr lang="hi-IN" dirty="0" smtClean="0"/>
              <a:t>-</a:t>
            </a:r>
            <a:endParaRPr lang="en-US" dirty="0"/>
          </a:p>
        </p:txBody>
      </p:sp>
      <p:pic>
        <p:nvPicPr>
          <p:cNvPr id="10242" name="Picture 2"/>
          <p:cNvPicPr>
            <a:picLocks noGrp="1" noChangeAspect="1" noChangeArrowheads="1"/>
          </p:cNvPicPr>
          <p:nvPr>
            <p:ph idx="1"/>
          </p:nvPr>
        </p:nvPicPr>
        <p:blipFill rotWithShape="1">
          <a:blip r:embed="rId2"/>
          <a:srcRect t="5252" r="1528" b="5436"/>
          <a:stretch/>
        </p:blipFill>
        <p:spPr bwMode="auto">
          <a:xfrm>
            <a:off x="304800" y="1447800"/>
            <a:ext cx="11582400" cy="5181600"/>
          </a:xfrm>
          <a:prstGeom prst="rect">
            <a:avLst/>
          </a:prstGeom>
          <a:noFill/>
          <a:ln w="9525">
            <a:noFill/>
            <a:miter lim="800000"/>
            <a:headEnd/>
            <a:tailEnd/>
          </a:ln>
          <a:effectLst/>
        </p:spPr>
      </p:pic>
      <p:sp>
        <p:nvSpPr>
          <p:cNvPr id="5" name="Rounded Rectangular Callout 4"/>
          <p:cNvSpPr/>
          <p:nvPr/>
        </p:nvSpPr>
        <p:spPr>
          <a:xfrm>
            <a:off x="6105667" y="2514600"/>
            <a:ext cx="3886200" cy="1295400"/>
          </a:xfrm>
          <a:prstGeom prst="wedgeRoundRectCallout">
            <a:avLst>
              <a:gd name="adj1" fmla="val 60206"/>
              <a:gd name="adj2" fmla="val 671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200" dirty="0"/>
              <a:t>एक </a:t>
            </a:r>
            <a:r>
              <a:rPr lang="en-US" sz="2200" dirty="0"/>
              <a:t>Advance Search </a:t>
            </a:r>
            <a:r>
              <a:rPr lang="hi-IN" sz="2200" dirty="0"/>
              <a:t>विकल्‍प पर क्लिक कर सर्विस का प्राकार, विभाग और सेवा का चयन कर के।</a:t>
            </a:r>
            <a:endParaRPr lang="en-US" sz="2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37768"/>
            <a:ext cx="488473" cy="557643"/>
          </a:xfrm>
          <a:prstGeom prst="rect">
            <a:avLst/>
          </a:prstGeom>
        </p:spPr>
      </p:pic>
      <p:pic>
        <p:nvPicPr>
          <p:cNvPr id="7" name="Picture 6"/>
          <p:cNvPicPr>
            <a:picLocks noChangeAspect="1"/>
          </p:cNvPicPr>
          <p:nvPr/>
        </p:nvPicPr>
        <p:blipFill>
          <a:blip r:embed="rId4"/>
          <a:stretch>
            <a:fillRect/>
          </a:stretch>
        </p:blipFill>
        <p:spPr>
          <a:xfrm>
            <a:off x="0" y="-7751"/>
            <a:ext cx="3209925" cy="638175"/>
          </a:xfrm>
          <a:prstGeom prst="rect">
            <a:avLst/>
          </a:prstGeom>
        </p:spPr>
      </p:pic>
      <p:cxnSp>
        <p:nvCxnSpPr>
          <p:cNvPr id="9" name="Straight Connector 8"/>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normAutofit fontScale="90000"/>
          </a:bodyPr>
          <a:lstStyle/>
          <a:p>
            <a:r>
              <a:rPr lang="hi-IN" dirty="0" smtClean="0"/>
              <a:t/>
            </a:r>
            <a:br>
              <a:rPr lang="hi-IN" dirty="0" smtClean="0"/>
            </a:br>
            <a:r>
              <a:rPr lang="hi-IN" b="1" dirty="0" smtClean="0"/>
              <a:t>आप सर्विस को दो तरह से प्राप्‍त कर सकते है-</a:t>
            </a:r>
            <a:endParaRPr lang="en-US" b="1" dirty="0"/>
          </a:p>
        </p:txBody>
      </p:sp>
      <p:pic>
        <p:nvPicPr>
          <p:cNvPr id="11266" name="Picture 2"/>
          <p:cNvPicPr>
            <a:picLocks noGrp="1" noChangeAspect="1" noChangeArrowheads="1"/>
          </p:cNvPicPr>
          <p:nvPr>
            <p:ph idx="1"/>
          </p:nvPr>
        </p:nvPicPr>
        <p:blipFill rotWithShape="1">
          <a:blip r:embed="rId2"/>
          <a:srcRect t="5327" b="5363"/>
          <a:stretch/>
        </p:blipFill>
        <p:spPr bwMode="auto">
          <a:xfrm>
            <a:off x="304800" y="1447800"/>
            <a:ext cx="11712336" cy="5257800"/>
          </a:xfrm>
          <a:prstGeom prst="rect">
            <a:avLst/>
          </a:prstGeom>
          <a:noFill/>
          <a:ln w="9525">
            <a:noFill/>
            <a:miter lim="800000"/>
            <a:headEnd/>
            <a:tailEnd/>
          </a:ln>
          <a:effectLst/>
        </p:spPr>
      </p:pic>
      <p:sp>
        <p:nvSpPr>
          <p:cNvPr id="8" name="Rounded Rectangular Callout 7"/>
          <p:cNvSpPr/>
          <p:nvPr/>
        </p:nvSpPr>
        <p:spPr>
          <a:xfrm>
            <a:off x="4724400" y="2057400"/>
            <a:ext cx="3886200" cy="1524000"/>
          </a:xfrm>
          <a:prstGeom prst="wedgeRoundRectCallout">
            <a:avLst>
              <a:gd name="adj1" fmla="val -56717"/>
              <a:gd name="adj2" fmla="val 698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200" dirty="0"/>
              <a:t>दुसरा </a:t>
            </a:r>
            <a:r>
              <a:rPr lang="en-US" sz="2200" dirty="0"/>
              <a:t>Service Search </a:t>
            </a:r>
            <a:r>
              <a:rPr lang="hi-IN" sz="2200" dirty="0"/>
              <a:t>में सर्विस का आंशिक नाम दर्ज कर प्रदर्शित सर्विस का चयन कर के।</a:t>
            </a:r>
            <a:endParaRPr lang="en-US" sz="2200" dirty="0"/>
          </a:p>
        </p:txBody>
      </p:sp>
      <p:pic>
        <p:nvPicPr>
          <p:cNvPr id="6" name="Picture 5"/>
          <p:cNvPicPr>
            <a:picLocks noChangeAspect="1"/>
          </p:cNvPicPr>
          <p:nvPr/>
        </p:nvPicPr>
        <p:blipFill>
          <a:blip r:embed="rId3"/>
          <a:stretch>
            <a:fillRect/>
          </a:stretch>
        </p:blipFill>
        <p:spPr>
          <a:xfrm>
            <a:off x="0" y="18572"/>
            <a:ext cx="3209925" cy="63817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46687"/>
            <a:ext cx="488473" cy="557643"/>
          </a:xfrm>
          <a:prstGeom prst="rect">
            <a:avLst/>
          </a:prstGeom>
        </p:spPr>
      </p:pic>
      <p:cxnSp>
        <p:nvCxnSpPr>
          <p:cNvPr id="9" name="Straight Connector 8"/>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i-IN" b="1" dirty="0" smtClean="0"/>
              <a:t/>
            </a:r>
            <a:br>
              <a:rPr lang="hi-IN" b="1" dirty="0" smtClean="0"/>
            </a:br>
            <a:r>
              <a:rPr lang="hi-IN" b="1" dirty="0" smtClean="0"/>
              <a:t>अब आवेदन पत्र भरने के लिए विभाग की वेबसाइट पर ले जाया जायेगा</a:t>
            </a:r>
            <a:endParaRPr lang="en-US" b="1" dirty="0"/>
          </a:p>
        </p:txBody>
      </p:sp>
      <p:pic>
        <p:nvPicPr>
          <p:cNvPr id="5122" name="Picture 2"/>
          <p:cNvPicPr>
            <a:picLocks noGrp="1" noChangeAspect="1" noChangeArrowheads="1"/>
          </p:cNvPicPr>
          <p:nvPr>
            <p:ph idx="1"/>
          </p:nvPr>
        </p:nvPicPr>
        <p:blipFill rotWithShape="1">
          <a:blip r:embed="rId2"/>
          <a:srcRect t="5327" r="772" b="5363"/>
          <a:stretch/>
        </p:blipFill>
        <p:spPr bwMode="auto">
          <a:xfrm>
            <a:off x="228600" y="1905000"/>
            <a:ext cx="11658600" cy="4724400"/>
          </a:xfrm>
          <a:prstGeom prst="rect">
            <a:avLst/>
          </a:prstGeom>
          <a:noFill/>
          <a:ln w="9525">
            <a:noFill/>
            <a:miter lim="800000"/>
            <a:headEnd/>
            <a:tailEnd/>
          </a:ln>
          <a:effectLst/>
        </p:spPr>
      </p:pic>
      <p:sp>
        <p:nvSpPr>
          <p:cNvPr id="4" name="Rounded Rectangular Callout 3"/>
          <p:cNvSpPr/>
          <p:nvPr/>
        </p:nvSpPr>
        <p:spPr>
          <a:xfrm>
            <a:off x="5867400" y="3810000"/>
            <a:ext cx="3886200" cy="1143000"/>
          </a:xfrm>
          <a:prstGeom prst="wedgeRoundRectCallout">
            <a:avLst>
              <a:gd name="adj1" fmla="val 9528"/>
              <a:gd name="adj2" fmla="val -8211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Third Party Portal </a:t>
            </a:r>
            <a:r>
              <a:rPr lang="hi-IN" sz="2200" dirty="0"/>
              <a:t>पर जाने के लिए </a:t>
            </a:r>
            <a:r>
              <a:rPr lang="en-US" sz="2200" dirty="0"/>
              <a:t>OK </a:t>
            </a:r>
            <a:r>
              <a:rPr lang="hi-IN" sz="2200" dirty="0"/>
              <a:t>बटन पर क्लिक करे।</a:t>
            </a: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3497"/>
            <a:ext cx="488473" cy="557643"/>
          </a:xfrm>
          <a:prstGeom prst="rect">
            <a:avLst/>
          </a:prstGeom>
        </p:spPr>
      </p:pic>
      <p:pic>
        <p:nvPicPr>
          <p:cNvPr id="6" name="Picture 5"/>
          <p:cNvPicPr>
            <a:picLocks noChangeAspect="1"/>
          </p:cNvPicPr>
          <p:nvPr/>
        </p:nvPicPr>
        <p:blipFill>
          <a:blip r:embed="rId4"/>
          <a:stretch>
            <a:fillRect/>
          </a:stretch>
        </p:blipFill>
        <p:spPr>
          <a:xfrm>
            <a:off x="19334" y="20700"/>
            <a:ext cx="3209925" cy="638175"/>
          </a:xfrm>
          <a:prstGeom prst="rect">
            <a:avLst/>
          </a:prstGeom>
        </p:spPr>
      </p:pic>
      <p:cxnSp>
        <p:nvCxnSpPr>
          <p:cNvPr id="8" name="Straight Connector 7"/>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p:spPr>
        <p:txBody>
          <a:bodyPr>
            <a:normAutofit fontScale="90000"/>
          </a:bodyPr>
          <a:lstStyle/>
          <a:p>
            <a:r>
              <a:rPr lang="hi-IN" dirty="0" smtClean="0"/>
              <a:t/>
            </a:r>
            <a:br>
              <a:rPr lang="hi-IN" dirty="0" smtClean="0"/>
            </a:br>
            <a:r>
              <a:rPr lang="hi-IN" b="1" dirty="0" smtClean="0"/>
              <a:t>अब आवेदन पत्र भरने के लिए विभाग की वेबसाइट पर ले जाया जायेगा</a:t>
            </a:r>
            <a:endParaRPr lang="en-US" b="1" dirty="0"/>
          </a:p>
        </p:txBody>
      </p:sp>
      <p:pic>
        <p:nvPicPr>
          <p:cNvPr id="6146" name="Picture 2"/>
          <p:cNvPicPr>
            <a:picLocks noGrp="1" noChangeAspect="1" noChangeArrowheads="1"/>
          </p:cNvPicPr>
          <p:nvPr>
            <p:ph idx="1"/>
          </p:nvPr>
        </p:nvPicPr>
        <p:blipFill rotWithShape="1">
          <a:blip r:embed="rId2"/>
          <a:srcRect t="3576" b="5363"/>
          <a:stretch/>
        </p:blipFill>
        <p:spPr bwMode="auto">
          <a:xfrm>
            <a:off x="304799" y="1981200"/>
            <a:ext cx="11582401" cy="4724400"/>
          </a:xfrm>
          <a:prstGeom prst="rect">
            <a:avLst/>
          </a:prstGeom>
          <a:noFill/>
          <a:ln w="9525">
            <a:noFill/>
            <a:miter lim="800000"/>
            <a:headEnd/>
            <a:tailEnd/>
          </a:ln>
          <a:effectLst/>
        </p:spPr>
      </p:pic>
      <p:sp>
        <p:nvSpPr>
          <p:cNvPr id="4" name="Rounded Rectangular Callout 3"/>
          <p:cNvSpPr/>
          <p:nvPr/>
        </p:nvSpPr>
        <p:spPr>
          <a:xfrm>
            <a:off x="4572000" y="5029200"/>
            <a:ext cx="3886200" cy="762000"/>
          </a:xfrm>
          <a:prstGeom prst="wedgeRoundRectCallout">
            <a:avLst>
              <a:gd name="adj1" fmla="val -19794"/>
              <a:gd name="adj2" fmla="val -81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Continue </a:t>
            </a:r>
            <a:r>
              <a:rPr lang="hi-IN" sz="2200" dirty="0"/>
              <a:t>बटन पर क्लिक करे।</a:t>
            </a:r>
            <a:endParaRPr lang="en-US" sz="2200" dirty="0"/>
          </a:p>
        </p:txBody>
      </p:sp>
      <p:pic>
        <p:nvPicPr>
          <p:cNvPr id="6" name="Picture 5"/>
          <p:cNvPicPr>
            <a:picLocks noChangeAspect="1"/>
          </p:cNvPicPr>
          <p:nvPr/>
        </p:nvPicPr>
        <p:blipFill>
          <a:blip r:embed="rId3"/>
          <a:stretch>
            <a:fillRect/>
          </a:stretch>
        </p:blipFill>
        <p:spPr>
          <a:xfrm>
            <a:off x="19334" y="-3365"/>
            <a:ext cx="3209925" cy="6381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36900"/>
            <a:ext cx="488473" cy="557643"/>
          </a:xfrm>
          <a:prstGeom prst="rect">
            <a:avLst/>
          </a:prstGeom>
        </p:spPr>
      </p:pic>
      <p:cxnSp>
        <p:nvCxnSpPr>
          <p:cNvPr id="8" name="Straight Connector 7"/>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10515600" cy="1325563"/>
          </a:xfrm>
        </p:spPr>
        <p:txBody>
          <a:bodyPr/>
          <a:lstStyle/>
          <a:p>
            <a:r>
              <a:rPr lang="hi-IN" dirty="0" smtClean="0"/>
              <a:t/>
            </a:r>
            <a:br>
              <a:rPr lang="hi-IN" dirty="0" smtClean="0"/>
            </a:br>
            <a:r>
              <a:rPr lang="hi-IN" b="1" dirty="0" smtClean="0"/>
              <a:t>विभाग की वेबसाइट पर आवेदन</a:t>
            </a:r>
            <a:endParaRPr lang="en-US" b="1" dirty="0"/>
          </a:p>
        </p:txBody>
      </p:sp>
      <p:pic>
        <p:nvPicPr>
          <p:cNvPr id="7171" name="Picture 3"/>
          <p:cNvPicPr>
            <a:picLocks noGrp="1" noChangeAspect="1" noChangeArrowheads="1"/>
          </p:cNvPicPr>
          <p:nvPr>
            <p:ph idx="1"/>
          </p:nvPr>
        </p:nvPicPr>
        <p:blipFill rotWithShape="1">
          <a:blip r:embed="rId2"/>
          <a:srcRect l="772" t="2948" r="2741" b="7742"/>
          <a:stretch/>
        </p:blipFill>
        <p:spPr bwMode="auto">
          <a:xfrm>
            <a:off x="381000" y="1447800"/>
            <a:ext cx="11506200" cy="5181600"/>
          </a:xfrm>
          <a:prstGeom prst="rect">
            <a:avLst/>
          </a:prstGeom>
          <a:noFill/>
          <a:ln w="9525">
            <a:noFill/>
            <a:miter lim="800000"/>
            <a:headEnd/>
            <a:tailEnd/>
          </a:ln>
          <a:effectLst/>
        </p:spPr>
      </p:pic>
      <p:sp>
        <p:nvSpPr>
          <p:cNvPr id="4" name="Rounded Rectangular Callout 3"/>
          <p:cNvSpPr/>
          <p:nvPr/>
        </p:nvSpPr>
        <p:spPr>
          <a:xfrm>
            <a:off x="4724400" y="5098473"/>
            <a:ext cx="4191000" cy="762000"/>
          </a:xfrm>
          <a:prstGeom prst="wedgeRoundRectCallout">
            <a:avLst>
              <a:gd name="adj1" fmla="val -13818"/>
              <a:gd name="adj2" fmla="val 994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200" dirty="0"/>
              <a:t>‘प्रवेश करे’ बटन पर क्लिक करे।</a:t>
            </a:r>
            <a:endParaRPr lang="en-US" sz="2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51957"/>
            <a:ext cx="488473" cy="557643"/>
          </a:xfrm>
          <a:prstGeom prst="rect">
            <a:avLst/>
          </a:prstGeom>
        </p:spPr>
      </p:pic>
      <p:pic>
        <p:nvPicPr>
          <p:cNvPr id="6" name="Picture 5"/>
          <p:cNvPicPr>
            <a:picLocks noChangeAspect="1"/>
          </p:cNvPicPr>
          <p:nvPr/>
        </p:nvPicPr>
        <p:blipFill>
          <a:blip r:embed="rId4"/>
          <a:stretch>
            <a:fillRect/>
          </a:stretch>
        </p:blipFill>
        <p:spPr>
          <a:xfrm>
            <a:off x="19334" y="-127"/>
            <a:ext cx="3209925" cy="638175"/>
          </a:xfrm>
          <a:prstGeom prst="rect">
            <a:avLst/>
          </a:prstGeom>
        </p:spPr>
      </p:pic>
      <p:cxnSp>
        <p:nvCxnSpPr>
          <p:cNvPr id="8" name="Straight Connector 7"/>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6289"/>
            <a:ext cx="11620499" cy="1325563"/>
          </a:xfrm>
        </p:spPr>
        <p:txBody>
          <a:bodyPr>
            <a:normAutofit fontScale="90000"/>
          </a:bodyPr>
          <a:lstStyle/>
          <a:p>
            <a:r>
              <a:rPr lang="hi-IN" dirty="0" smtClean="0"/>
              <a:t/>
            </a:r>
            <a:br>
              <a:rPr lang="hi-IN" dirty="0" smtClean="0"/>
            </a:br>
            <a:r>
              <a:rPr lang="en-US" b="1" dirty="0" smtClean="0"/>
              <a:t/>
            </a:r>
            <a:br>
              <a:rPr lang="en-US" b="1" dirty="0" smtClean="0"/>
            </a:br>
            <a:r>
              <a:rPr lang="hi-IN" sz="3600" b="1" dirty="0" smtClean="0"/>
              <a:t>आवेदन पत्र को अंग्रेजी के साथ हिन्‍दी भाषा में भी दर्ज कर सकते है</a:t>
            </a:r>
            <a:endParaRPr lang="en-US" sz="3600" b="1" dirty="0"/>
          </a:p>
        </p:txBody>
      </p:sp>
      <p:pic>
        <p:nvPicPr>
          <p:cNvPr id="8195" name="Picture 3"/>
          <p:cNvPicPr>
            <a:picLocks noGrp="1" noChangeAspect="1" noChangeArrowheads="1"/>
          </p:cNvPicPr>
          <p:nvPr>
            <p:ph idx="1"/>
          </p:nvPr>
        </p:nvPicPr>
        <p:blipFill rotWithShape="1">
          <a:blip r:embed="rId2"/>
          <a:srcRect l="1757" t="5253" r="1757" b="5435"/>
          <a:stretch/>
        </p:blipFill>
        <p:spPr bwMode="auto">
          <a:xfrm>
            <a:off x="228600" y="1447800"/>
            <a:ext cx="11658600" cy="52578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0" y="48850"/>
            <a:ext cx="3209925" cy="6381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48850"/>
            <a:ext cx="488473" cy="557643"/>
          </a:xfrm>
          <a:prstGeom prst="rect">
            <a:avLst/>
          </a:prstGeom>
        </p:spPr>
      </p:pic>
      <p:cxnSp>
        <p:nvCxnSpPr>
          <p:cNvPr id="8" name="Straight Connector 7"/>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noAutofit/>
          </a:bodyPr>
          <a:lstStyle/>
          <a:p>
            <a:r>
              <a:rPr lang="hi-IN" sz="3000" dirty="0"/>
              <a:t/>
            </a:r>
            <a:br>
              <a:rPr lang="hi-IN" sz="3000" dirty="0"/>
            </a:br>
            <a:r>
              <a:rPr lang="hi-IN" sz="3000" b="1" dirty="0"/>
              <a:t/>
            </a:r>
            <a:br>
              <a:rPr lang="hi-IN" sz="3000" b="1" dirty="0"/>
            </a:br>
            <a:r>
              <a:rPr lang="hi-IN" sz="3000" b="1" dirty="0"/>
              <a:t>आवेदन पत्र में विवाह स्‍थल, वर-वधू की जानकारी के साथ एक-एक गवाह की जानकारी भी देनी होगी</a:t>
            </a:r>
            <a:endParaRPr lang="en-US" sz="3000" b="1" dirty="0"/>
          </a:p>
        </p:txBody>
      </p:sp>
      <p:pic>
        <p:nvPicPr>
          <p:cNvPr id="10245" name="Picture 5"/>
          <p:cNvPicPr>
            <a:picLocks noGrp="1" noChangeAspect="1" noChangeArrowheads="1"/>
          </p:cNvPicPr>
          <p:nvPr>
            <p:ph idx="1"/>
          </p:nvPr>
        </p:nvPicPr>
        <p:blipFill rotWithShape="1">
          <a:blip r:embed="rId2"/>
          <a:srcRect l="739" t="4729" r="2774" b="5960"/>
          <a:stretch/>
        </p:blipFill>
        <p:spPr bwMode="auto">
          <a:xfrm>
            <a:off x="19334" y="1600200"/>
            <a:ext cx="11997802" cy="5105400"/>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15865"/>
            <a:ext cx="488473" cy="557643"/>
          </a:xfrm>
          <a:prstGeom prst="rect">
            <a:avLst/>
          </a:prstGeom>
        </p:spPr>
      </p:pic>
      <p:pic>
        <p:nvPicPr>
          <p:cNvPr id="5" name="Picture 4"/>
          <p:cNvPicPr>
            <a:picLocks noChangeAspect="1"/>
          </p:cNvPicPr>
          <p:nvPr/>
        </p:nvPicPr>
        <p:blipFill>
          <a:blip r:embed="rId4"/>
          <a:stretch>
            <a:fillRect/>
          </a:stretch>
        </p:blipFill>
        <p:spPr>
          <a:xfrm>
            <a:off x="19334" y="-24400"/>
            <a:ext cx="3209925" cy="638175"/>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Verify </a:t>
            </a:r>
            <a:r>
              <a:rPr lang="en-US" b="1" dirty="0" err="1" smtClean="0"/>
              <a:t>Aadhar</a:t>
            </a:r>
            <a:r>
              <a:rPr lang="en-US" b="1" dirty="0" smtClean="0"/>
              <a:t>/</a:t>
            </a:r>
            <a:r>
              <a:rPr lang="en-US" b="1" dirty="0" err="1" smtClean="0"/>
              <a:t>Bhamashah</a:t>
            </a:r>
            <a:endParaRPr lang="en-US" b="1" dirty="0"/>
          </a:p>
        </p:txBody>
      </p:sp>
      <p:pic>
        <p:nvPicPr>
          <p:cNvPr id="11266" name="Picture 2"/>
          <p:cNvPicPr>
            <a:picLocks noGrp="1" noChangeAspect="1" noChangeArrowheads="1"/>
          </p:cNvPicPr>
          <p:nvPr>
            <p:ph idx="1"/>
          </p:nvPr>
        </p:nvPicPr>
        <p:blipFill rotWithShape="1">
          <a:blip r:embed="rId2"/>
          <a:srcRect l="772" t="3575" r="3725" b="5364"/>
          <a:stretch/>
        </p:blipFill>
        <p:spPr bwMode="auto">
          <a:xfrm>
            <a:off x="228600" y="1524000"/>
            <a:ext cx="11788536" cy="5181600"/>
          </a:xfrm>
          <a:prstGeom prst="rect">
            <a:avLst/>
          </a:prstGeom>
          <a:noFill/>
          <a:ln w="9525">
            <a:noFill/>
            <a:miter lim="800000"/>
            <a:headEnd/>
            <a:tailEnd/>
          </a:ln>
          <a:effectLst/>
        </p:spPr>
      </p:pic>
      <p:sp>
        <p:nvSpPr>
          <p:cNvPr id="5" name="Rounded Rectangular Callout 4"/>
          <p:cNvSpPr/>
          <p:nvPr/>
        </p:nvSpPr>
        <p:spPr>
          <a:xfrm>
            <a:off x="2971800" y="3771900"/>
            <a:ext cx="2667000" cy="533400"/>
          </a:xfrm>
          <a:prstGeom prst="wedgeRoundRectCallout">
            <a:avLst>
              <a:gd name="adj1" fmla="val 83764"/>
              <a:gd name="adj2" fmla="val -16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OK </a:t>
            </a:r>
            <a:r>
              <a:rPr lang="hi-IN" sz="2400" dirty="0"/>
              <a:t>कर</a:t>
            </a:r>
            <a:r>
              <a:rPr lang="en-US" sz="2400" dirty="0"/>
              <a:t> OTP </a:t>
            </a:r>
            <a:r>
              <a:rPr lang="hi-IN" sz="2400" dirty="0"/>
              <a:t>दर्ज करे</a:t>
            </a:r>
            <a:endParaRPr lang="en-US" sz="2200" dirty="0"/>
          </a:p>
        </p:txBody>
      </p:sp>
      <p:sp>
        <p:nvSpPr>
          <p:cNvPr id="6" name="Rounded Rectangular Callout 5"/>
          <p:cNvSpPr/>
          <p:nvPr/>
        </p:nvSpPr>
        <p:spPr>
          <a:xfrm>
            <a:off x="7772400" y="4343400"/>
            <a:ext cx="2667000" cy="685800"/>
          </a:xfrm>
          <a:prstGeom prst="wedgeRoundRectCallout">
            <a:avLst>
              <a:gd name="adj1" fmla="val -58126"/>
              <a:gd name="adj2" fmla="val 18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dirty="0"/>
              <a:t>आधार नम्‍बर दर्ज करे।</a:t>
            </a:r>
            <a:endParaRPr lang="en-US" sz="2200" dirty="0"/>
          </a:p>
        </p:txBody>
      </p:sp>
      <p:pic>
        <p:nvPicPr>
          <p:cNvPr id="7" name="Picture 6"/>
          <p:cNvPicPr>
            <a:picLocks noChangeAspect="1"/>
          </p:cNvPicPr>
          <p:nvPr/>
        </p:nvPicPr>
        <p:blipFill>
          <a:blip r:embed="rId3"/>
          <a:stretch>
            <a:fillRect/>
          </a:stretch>
        </p:blipFill>
        <p:spPr>
          <a:xfrm>
            <a:off x="1670" y="13103"/>
            <a:ext cx="3209925" cy="6381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41464"/>
            <a:ext cx="488473" cy="557643"/>
          </a:xfrm>
          <a:prstGeom prst="rect">
            <a:avLst/>
          </a:prstGeom>
        </p:spPr>
      </p:pic>
      <p:cxnSp>
        <p:nvCxnSpPr>
          <p:cNvPr id="10" name="Straight Connector 9"/>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26800"/>
            <a:ext cx="10515600" cy="1325563"/>
          </a:xfrm>
        </p:spPr>
        <p:txBody>
          <a:bodyPr>
            <a:noAutofit/>
          </a:bodyPr>
          <a:lstStyle/>
          <a:p>
            <a:r>
              <a:rPr lang="hi-IN" sz="2400" dirty="0"/>
              <a:t/>
            </a:r>
            <a:br>
              <a:rPr lang="hi-IN" sz="2400" dirty="0"/>
            </a:br>
            <a:r>
              <a:rPr lang="hi-IN" sz="2400" dirty="0"/>
              <a:t/>
            </a:r>
            <a:br>
              <a:rPr lang="hi-IN" sz="2400" dirty="0"/>
            </a:br>
            <a:r>
              <a:rPr lang="hi-IN" sz="2400" dirty="0"/>
              <a:t/>
            </a:r>
            <a:br>
              <a:rPr lang="hi-IN" sz="2400" dirty="0"/>
            </a:br>
            <a:r>
              <a:rPr lang="hi-IN" sz="2400" b="1" dirty="0"/>
              <a:t>आवेदक का </a:t>
            </a:r>
            <a:r>
              <a:rPr lang="hi-IN" sz="2400" b="1" dirty="0">
                <a:cs typeface="+mn-cs"/>
              </a:rPr>
              <a:t>आधार</a:t>
            </a:r>
            <a:r>
              <a:rPr lang="en-US" sz="2400" b="1" dirty="0">
                <a:cs typeface="+mn-cs"/>
              </a:rPr>
              <a:t>/</a:t>
            </a:r>
            <a:r>
              <a:rPr lang="hi-IN" sz="2400" b="1" dirty="0">
                <a:cs typeface="+mn-cs"/>
              </a:rPr>
              <a:t>भामाशा </a:t>
            </a:r>
            <a:r>
              <a:rPr lang="hi-IN" sz="2400" b="1" dirty="0"/>
              <a:t>(वर/वधू या रिस्‍तेदार) को </a:t>
            </a:r>
            <a:r>
              <a:rPr lang="en-US" sz="2400" b="1" dirty="0"/>
              <a:t>OTP </a:t>
            </a:r>
            <a:r>
              <a:rPr lang="hi-IN" sz="2400" b="1" dirty="0"/>
              <a:t>से सत्‍यापित करे   </a:t>
            </a:r>
            <a:br>
              <a:rPr lang="hi-IN" sz="2400" b="1" dirty="0"/>
            </a:br>
            <a:r>
              <a:rPr lang="hi-IN" sz="2400" b="1" dirty="0"/>
              <a:t>या उसकी आई.डी. एवं पते के दस्‍तावेज को अपलोड करे।</a:t>
            </a:r>
            <a:endParaRPr lang="en-US" sz="2400" b="1" dirty="0"/>
          </a:p>
        </p:txBody>
      </p:sp>
      <p:pic>
        <p:nvPicPr>
          <p:cNvPr id="1026" name="Picture 2"/>
          <p:cNvPicPr>
            <a:picLocks noGrp="1" noChangeAspect="1" noChangeArrowheads="1"/>
          </p:cNvPicPr>
          <p:nvPr>
            <p:ph idx="1"/>
          </p:nvPr>
        </p:nvPicPr>
        <p:blipFill rotWithShape="1">
          <a:blip r:embed="rId2"/>
          <a:srcRect l="897" t="5252" r="2615" b="5436"/>
          <a:stretch/>
        </p:blipFill>
        <p:spPr bwMode="auto">
          <a:xfrm>
            <a:off x="304800" y="1524000"/>
            <a:ext cx="11712336" cy="5181600"/>
          </a:xfrm>
          <a:prstGeom prst="rect">
            <a:avLst/>
          </a:prstGeom>
          <a:noFill/>
          <a:ln w="9525">
            <a:noFill/>
            <a:miter lim="800000"/>
            <a:headEnd/>
            <a:tailEnd/>
          </a:ln>
          <a:effectLst/>
        </p:spPr>
      </p:pic>
      <p:sp>
        <p:nvSpPr>
          <p:cNvPr id="5" name="Rounded Rectangular Callout 4"/>
          <p:cNvSpPr/>
          <p:nvPr/>
        </p:nvSpPr>
        <p:spPr>
          <a:xfrm>
            <a:off x="7620000" y="3103418"/>
            <a:ext cx="2667000" cy="1143000"/>
          </a:xfrm>
          <a:prstGeom prst="wedgeRoundRectCallout">
            <a:avLst>
              <a:gd name="adj1" fmla="val -58126"/>
              <a:gd name="adj2" fmla="val 18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OTP </a:t>
            </a:r>
            <a:r>
              <a:rPr lang="hi-IN" sz="2400" dirty="0"/>
              <a:t>को </a:t>
            </a:r>
            <a:r>
              <a:rPr lang="en-US" sz="2400" dirty="0"/>
              <a:t>Verify </a:t>
            </a:r>
            <a:r>
              <a:rPr lang="hi-IN" sz="2400" dirty="0"/>
              <a:t>करने के पश्‍चात </a:t>
            </a:r>
            <a:r>
              <a:rPr lang="en-US" sz="2400" dirty="0"/>
              <a:t>OK </a:t>
            </a:r>
            <a:r>
              <a:rPr lang="hi-IN" sz="2400" dirty="0"/>
              <a:t>कर दे। </a:t>
            </a:r>
            <a:endParaRPr lang="en-US" sz="2200" dirty="0"/>
          </a:p>
        </p:txBody>
      </p:sp>
      <p:sp>
        <p:nvSpPr>
          <p:cNvPr id="6" name="Rounded Rectangular Callout 5"/>
          <p:cNvSpPr/>
          <p:nvPr/>
        </p:nvSpPr>
        <p:spPr>
          <a:xfrm>
            <a:off x="7391400" y="5334000"/>
            <a:ext cx="2743200" cy="1219200"/>
          </a:xfrm>
          <a:prstGeom prst="wedgeRoundRectCallout">
            <a:avLst>
              <a:gd name="adj1" fmla="val 17303"/>
              <a:gd name="adj2" fmla="val -864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dirty="0"/>
              <a:t>आधार </a:t>
            </a:r>
            <a:r>
              <a:rPr lang="en-US" sz="2000" dirty="0"/>
              <a:t>Verify </a:t>
            </a:r>
            <a:r>
              <a:rPr lang="hi-IN" sz="2000" dirty="0"/>
              <a:t>होते ही आवेदक की जानकारी स्‍वत: प्रदर्शित हो जायेगी।</a:t>
            </a:r>
            <a:endParaRPr lang="en-US" sz="2000" dirty="0"/>
          </a:p>
        </p:txBody>
      </p:sp>
      <p:pic>
        <p:nvPicPr>
          <p:cNvPr id="8" name="Picture 7"/>
          <p:cNvPicPr>
            <a:picLocks noChangeAspect="1"/>
          </p:cNvPicPr>
          <p:nvPr/>
        </p:nvPicPr>
        <p:blipFill>
          <a:blip r:embed="rId3"/>
          <a:stretch>
            <a:fillRect/>
          </a:stretch>
        </p:blipFill>
        <p:spPr>
          <a:xfrm>
            <a:off x="14785" y="10586"/>
            <a:ext cx="3209925" cy="6381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10586"/>
            <a:ext cx="488473" cy="557643"/>
          </a:xfrm>
          <a:prstGeom prst="rect">
            <a:avLst/>
          </a:prstGeom>
        </p:spPr>
      </p:pic>
      <p:cxnSp>
        <p:nvCxnSpPr>
          <p:cNvPr id="11" name="Straight Connector 10"/>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i-IN" sz="3200" b="1" dirty="0"/>
              <a:t>दूल्हा दुल्हन की फोटो </a:t>
            </a:r>
            <a:r>
              <a:rPr lang="en-US" sz="3200" b="1" dirty="0"/>
              <a:t>Upload </a:t>
            </a:r>
            <a:r>
              <a:rPr lang="hi-IN" sz="3200" b="1" dirty="0"/>
              <a:t>करे</a:t>
            </a:r>
            <a:endParaRPr lang="en-US" sz="3200" b="1" dirty="0"/>
          </a:p>
        </p:txBody>
      </p:sp>
      <p:pic>
        <p:nvPicPr>
          <p:cNvPr id="13314" name="Picture 2"/>
          <p:cNvPicPr>
            <a:picLocks noGrp="1" noChangeAspect="1" noChangeArrowheads="1"/>
          </p:cNvPicPr>
          <p:nvPr>
            <p:ph idx="1"/>
          </p:nvPr>
        </p:nvPicPr>
        <p:blipFill rotWithShape="1">
          <a:blip r:embed="rId2"/>
          <a:srcRect l="2741" t="3575" r="2741" b="5364"/>
          <a:stretch/>
        </p:blipFill>
        <p:spPr bwMode="auto">
          <a:xfrm>
            <a:off x="152400" y="1371600"/>
            <a:ext cx="11864736" cy="5334000"/>
          </a:xfrm>
          <a:prstGeom prst="rect">
            <a:avLst/>
          </a:prstGeom>
          <a:noFill/>
          <a:ln w="9525">
            <a:noFill/>
            <a:miter lim="800000"/>
            <a:headEnd/>
            <a:tailEnd/>
          </a:ln>
          <a:effectLst/>
        </p:spPr>
      </p:pic>
      <p:sp>
        <p:nvSpPr>
          <p:cNvPr id="5" name="Rounded Rectangular Callout 4"/>
          <p:cNvSpPr/>
          <p:nvPr/>
        </p:nvSpPr>
        <p:spPr>
          <a:xfrm>
            <a:off x="4495800" y="3733800"/>
            <a:ext cx="3581400" cy="1066800"/>
          </a:xfrm>
          <a:prstGeom prst="wedgeRoundRectCallout">
            <a:avLst>
              <a:gd name="adj1" fmla="val -86519"/>
              <a:gd name="adj2" fmla="val -102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200" dirty="0"/>
              <a:t>वर-वधू की संयूक्‍त फोटो </a:t>
            </a:r>
            <a:r>
              <a:rPr lang="en-US" sz="2200" dirty="0"/>
              <a:t>(5*3 Size)  </a:t>
            </a:r>
            <a:r>
              <a:rPr lang="hi-IN" sz="2200" dirty="0"/>
              <a:t>जो </a:t>
            </a:r>
            <a:r>
              <a:rPr lang="en-US" sz="2200" dirty="0"/>
              <a:t>50-200KB </a:t>
            </a:r>
            <a:r>
              <a:rPr lang="hi-IN" sz="2200" dirty="0"/>
              <a:t>तक की हो अपलोड करे।</a:t>
            </a:r>
            <a:endParaRPr lang="en-US" sz="2200" dirty="0"/>
          </a:p>
        </p:txBody>
      </p:sp>
      <p:pic>
        <p:nvPicPr>
          <p:cNvPr id="7" name="Picture 6"/>
          <p:cNvPicPr>
            <a:picLocks noChangeAspect="1"/>
          </p:cNvPicPr>
          <p:nvPr/>
        </p:nvPicPr>
        <p:blipFill>
          <a:blip r:embed="rId3"/>
          <a:stretch>
            <a:fillRect/>
          </a:stretch>
        </p:blipFill>
        <p:spPr>
          <a:xfrm>
            <a:off x="25021" y="23931"/>
            <a:ext cx="3209925" cy="6381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23931"/>
            <a:ext cx="488473" cy="557643"/>
          </a:xfrm>
          <a:prstGeom prst="rect">
            <a:avLst/>
          </a:prstGeom>
        </p:spPr>
      </p:pic>
      <p:cxnSp>
        <p:nvCxnSpPr>
          <p:cNvPr id="9" name="Straight Connector 8"/>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365125"/>
            <a:ext cx="11334466" cy="1325563"/>
          </a:xfrm>
        </p:spPr>
        <p:txBody>
          <a:bodyPr>
            <a:normAutofit/>
          </a:bodyPr>
          <a:lstStyle/>
          <a:p>
            <a:r>
              <a:rPr lang="hi-IN" sz="4000" u="sng" dirty="0"/>
              <a:t/>
            </a:r>
            <a:br>
              <a:rPr lang="hi-IN" sz="4000" u="sng" dirty="0"/>
            </a:br>
            <a:r>
              <a:rPr lang="hi-IN" sz="4000" b="1" u="sng" dirty="0"/>
              <a:t>भूमिका</a:t>
            </a:r>
            <a:r>
              <a:rPr lang="hi-IN" sz="4000" u="sng" dirty="0"/>
              <a:t> :-</a:t>
            </a:r>
            <a:endParaRPr lang="en-US" sz="4000" u="sng" dirty="0"/>
          </a:p>
        </p:txBody>
      </p:sp>
      <p:sp>
        <p:nvSpPr>
          <p:cNvPr id="3" name="Content Placeholder 2"/>
          <p:cNvSpPr>
            <a:spLocks noGrp="1"/>
          </p:cNvSpPr>
          <p:nvPr>
            <p:ph idx="1"/>
          </p:nvPr>
        </p:nvSpPr>
        <p:spPr>
          <a:xfrm>
            <a:off x="0" y="1825625"/>
            <a:ext cx="11353800" cy="4351338"/>
          </a:xfrm>
        </p:spPr>
        <p:txBody>
          <a:bodyPr/>
          <a:lstStyle/>
          <a:p>
            <a:r>
              <a:rPr lang="hi-IN" sz="4000" dirty="0"/>
              <a:t>विवाह का पंजीयन बहु-उपयोगी है। विवाह के पंजीयन से उपलब्ध विवाह प्रमाण-पत्र से महिलाओ को उत्तराधिकार प्राप्त होने की सुविधा मिलेगी एवं बाल-विवाह व बहुविवाह जेसी कुरीतियोंपर भी अंकुश लगाया जा सके |</a:t>
            </a:r>
          </a:p>
          <a:p>
            <a:pPr>
              <a:buNone/>
            </a:pPr>
            <a:endParaRPr lang="en-US" dirty="0"/>
          </a:p>
        </p:txBody>
      </p:sp>
      <p:pic>
        <p:nvPicPr>
          <p:cNvPr id="4" name="Picture 3"/>
          <p:cNvPicPr>
            <a:picLocks noChangeAspect="1"/>
          </p:cNvPicPr>
          <p:nvPr/>
        </p:nvPicPr>
        <p:blipFill>
          <a:blip r:embed="rId2"/>
          <a:stretch>
            <a:fillRect/>
          </a:stretch>
        </p:blipFill>
        <p:spPr>
          <a:xfrm>
            <a:off x="19334" y="-2692"/>
            <a:ext cx="3209925" cy="638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37575"/>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13"/>
            <a:ext cx="11620499" cy="1325563"/>
          </a:xfrm>
        </p:spPr>
        <p:txBody>
          <a:bodyPr>
            <a:noAutofit/>
          </a:bodyPr>
          <a:lstStyle/>
          <a:p>
            <a:r>
              <a:rPr lang="hi-IN" sz="2800" dirty="0"/>
              <a:t/>
            </a:r>
            <a:br>
              <a:rPr lang="hi-IN" sz="2800" dirty="0"/>
            </a:br>
            <a:r>
              <a:rPr lang="hi-IN" sz="2800" dirty="0"/>
              <a:t/>
            </a:r>
            <a:br>
              <a:rPr lang="hi-IN" sz="2800" dirty="0"/>
            </a:br>
            <a:r>
              <a:rPr lang="hi-IN" sz="2800" dirty="0"/>
              <a:t/>
            </a:r>
            <a:br>
              <a:rPr lang="hi-IN" sz="2800" dirty="0"/>
            </a:br>
            <a:r>
              <a:rPr lang="hi-IN" sz="2800" b="1" dirty="0"/>
              <a:t>आवेदक (वर/वधू या रिस्‍तेदार) जो इसकी जानकारी देकर विवाह पंजीयन करा रहा है उसका आधार/भामाशा नंबर दर्ज करा प्राप्‍त </a:t>
            </a:r>
            <a:r>
              <a:rPr lang="en-US" sz="2800" b="1" dirty="0"/>
              <a:t>OTP </a:t>
            </a:r>
            <a:r>
              <a:rPr lang="hi-IN" sz="2800" b="1" dirty="0"/>
              <a:t>को </a:t>
            </a:r>
            <a:r>
              <a:rPr lang="en-US" sz="2800" b="1" dirty="0"/>
              <a:t>Verify </a:t>
            </a:r>
            <a:r>
              <a:rPr lang="hi-IN" sz="2800" b="1" dirty="0"/>
              <a:t>करे। </a:t>
            </a:r>
            <a:endParaRPr lang="en-US" sz="2800" b="1" dirty="0"/>
          </a:p>
        </p:txBody>
      </p:sp>
      <p:pic>
        <p:nvPicPr>
          <p:cNvPr id="9219" name="Picture 3"/>
          <p:cNvPicPr>
            <a:picLocks noGrp="1" noChangeAspect="1" noChangeArrowheads="1"/>
          </p:cNvPicPr>
          <p:nvPr>
            <p:ph idx="1"/>
          </p:nvPr>
        </p:nvPicPr>
        <p:blipFill rotWithShape="1">
          <a:blip r:embed="rId2"/>
          <a:srcRect l="559" t="3503" r="1969" b="5435"/>
          <a:stretch/>
        </p:blipFill>
        <p:spPr bwMode="auto">
          <a:xfrm>
            <a:off x="152400" y="1676400"/>
            <a:ext cx="11864736" cy="4953000"/>
          </a:xfrm>
          <a:prstGeom prst="rect">
            <a:avLst/>
          </a:prstGeom>
          <a:noFill/>
          <a:ln w="9525">
            <a:noFill/>
            <a:miter lim="800000"/>
            <a:headEnd/>
            <a:tailEnd/>
          </a:ln>
          <a:effectLst/>
        </p:spPr>
      </p:pic>
      <p:sp>
        <p:nvSpPr>
          <p:cNvPr id="6" name="Rounded Rectangular Callout 5"/>
          <p:cNvSpPr/>
          <p:nvPr/>
        </p:nvSpPr>
        <p:spPr>
          <a:xfrm>
            <a:off x="7848600" y="5600700"/>
            <a:ext cx="3124200" cy="990600"/>
          </a:xfrm>
          <a:prstGeom prst="wedgeRoundRectCallout">
            <a:avLst>
              <a:gd name="adj1" fmla="val -13046"/>
              <a:gd name="adj2" fmla="val -823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dirty="0"/>
              <a:t>आवेदक के जिले का चयन करे जहां इस आवेदन पत्र को भेजना है।</a:t>
            </a:r>
            <a:endParaRPr lang="en-US" sz="2000" dirty="0"/>
          </a:p>
        </p:txBody>
      </p:sp>
      <p:sp>
        <p:nvSpPr>
          <p:cNvPr id="7" name="Rounded Rectangular Callout 6"/>
          <p:cNvSpPr/>
          <p:nvPr/>
        </p:nvSpPr>
        <p:spPr>
          <a:xfrm>
            <a:off x="2971800" y="5905500"/>
            <a:ext cx="3886200" cy="685800"/>
          </a:xfrm>
          <a:prstGeom prst="wedgeRoundRectCallout">
            <a:avLst>
              <a:gd name="adj1" fmla="val 22202"/>
              <a:gd name="adj2" fmla="val -89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dirty="0"/>
              <a:t>अंत में आवेदन पत्र को ‘इन्‍द्राज करे’ बटन पर क्लिक करे।</a:t>
            </a:r>
            <a:endParaRPr lang="en-US" sz="2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38357"/>
            <a:ext cx="488473" cy="557643"/>
          </a:xfrm>
          <a:prstGeom prst="rect">
            <a:avLst/>
          </a:prstGeom>
        </p:spPr>
      </p:pic>
      <p:pic>
        <p:nvPicPr>
          <p:cNvPr id="9" name="Picture 8"/>
          <p:cNvPicPr>
            <a:picLocks noChangeAspect="1"/>
          </p:cNvPicPr>
          <p:nvPr/>
        </p:nvPicPr>
        <p:blipFill>
          <a:blip r:embed="rId4"/>
          <a:stretch>
            <a:fillRect/>
          </a:stretch>
        </p:blipFill>
        <p:spPr>
          <a:xfrm>
            <a:off x="19334" y="-1908"/>
            <a:ext cx="3209925" cy="638175"/>
          </a:xfrm>
          <a:prstGeom prst="rect">
            <a:avLst/>
          </a:prstGeom>
        </p:spPr>
      </p:pic>
      <p:cxnSp>
        <p:nvCxnSpPr>
          <p:cNvPr id="11" name="Straight Connector 10"/>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noAutofit/>
          </a:bodyPr>
          <a:lstStyle/>
          <a:p>
            <a:r>
              <a:rPr lang="hi-IN" sz="1800" dirty="0"/>
              <a:t/>
            </a:r>
            <a:br>
              <a:rPr lang="hi-IN" sz="1800" dirty="0"/>
            </a:br>
            <a:r>
              <a:rPr lang="hi-IN" sz="1800" dirty="0"/>
              <a:t/>
            </a:r>
            <a:br>
              <a:rPr lang="hi-IN" sz="1800" dirty="0"/>
            </a:br>
            <a:r>
              <a:rPr lang="hi-IN" sz="1800" dirty="0"/>
              <a:t>सूचना संग्रहित कर ली गयी है आपका रिफरेन्स नंबर 810500100/16/</a:t>
            </a:r>
            <a:r>
              <a:rPr lang="en-US" sz="1800" dirty="0"/>
              <a:t>U1026326 , </a:t>
            </a:r>
            <a:r>
              <a:rPr lang="hi-IN" sz="1800" dirty="0"/>
              <a:t>एवं आपका टोकन नंबर 160008324787 है| कृपया इसे नोट करले, क्योकि यह आपके पंजीकरण में संशोधन हेतु काम आएगा</a:t>
            </a:r>
            <a:endParaRPr lang="en-US" sz="1800" dirty="0"/>
          </a:p>
        </p:txBody>
      </p:sp>
      <p:pic>
        <p:nvPicPr>
          <p:cNvPr id="2050" name="Picture 2"/>
          <p:cNvPicPr>
            <a:picLocks noGrp="1" noChangeAspect="1" noChangeArrowheads="1"/>
          </p:cNvPicPr>
          <p:nvPr>
            <p:ph idx="1"/>
          </p:nvPr>
        </p:nvPicPr>
        <p:blipFill rotWithShape="1">
          <a:blip r:embed="rId2"/>
          <a:srcRect l="772" t="5327" r="772" b="5363"/>
          <a:stretch/>
        </p:blipFill>
        <p:spPr bwMode="auto">
          <a:xfrm>
            <a:off x="228600" y="1447800"/>
            <a:ext cx="11788536" cy="5257800"/>
          </a:xfrm>
          <a:prstGeom prst="rect">
            <a:avLst/>
          </a:prstGeom>
          <a:noFill/>
          <a:ln w="9525">
            <a:noFill/>
            <a:miter lim="800000"/>
            <a:headEnd/>
            <a:tailEnd/>
          </a:ln>
          <a:effectLst/>
        </p:spPr>
      </p:pic>
      <p:sp>
        <p:nvSpPr>
          <p:cNvPr id="5" name="Rounded Rectangular Callout 4"/>
          <p:cNvSpPr/>
          <p:nvPr/>
        </p:nvSpPr>
        <p:spPr>
          <a:xfrm>
            <a:off x="5562600" y="4495800"/>
            <a:ext cx="4572000" cy="1371600"/>
          </a:xfrm>
          <a:prstGeom prst="wedgeRoundRectCallout">
            <a:avLst>
              <a:gd name="adj1" fmla="val 24899"/>
              <a:gd name="adj2" fmla="val -896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dirty="0"/>
              <a:t>प्रदर्शित सुचना को नोट कर ले क्‍योकी आवेदन की स्थिति जानने के लिए यह जानकारी आगे उपयोग में ली जावेगी। इसके पश्‍चात </a:t>
            </a:r>
            <a:r>
              <a:rPr lang="en-US" sz="2000" dirty="0"/>
              <a:t>OK </a:t>
            </a:r>
            <a:r>
              <a:rPr lang="hi-IN" sz="2000" dirty="0"/>
              <a:t>पर क्लिक करे दे।</a:t>
            </a:r>
            <a:endParaRPr lang="en-US" sz="2000" dirty="0"/>
          </a:p>
        </p:txBody>
      </p:sp>
      <p:pic>
        <p:nvPicPr>
          <p:cNvPr id="7" name="Picture 6"/>
          <p:cNvPicPr>
            <a:picLocks noChangeAspect="1"/>
          </p:cNvPicPr>
          <p:nvPr/>
        </p:nvPicPr>
        <p:blipFill>
          <a:blip r:embed="rId3"/>
          <a:stretch>
            <a:fillRect/>
          </a:stretch>
        </p:blipFill>
        <p:spPr>
          <a:xfrm>
            <a:off x="54591" y="8583"/>
            <a:ext cx="3209925" cy="6381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28530"/>
            <a:ext cx="488473" cy="557643"/>
          </a:xfrm>
          <a:prstGeom prst="rect">
            <a:avLst/>
          </a:prstGeom>
        </p:spPr>
      </p:pic>
      <p:cxnSp>
        <p:nvCxnSpPr>
          <p:cNvPr id="9" name="Straight Connector 8"/>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p:spPr>
        <p:txBody>
          <a:bodyPr>
            <a:noAutofit/>
          </a:bodyPr>
          <a:lstStyle/>
          <a:p>
            <a:r>
              <a:rPr lang="hi-IN" sz="2400" b="1" dirty="0"/>
              <a:t/>
            </a:r>
            <a:br>
              <a:rPr lang="hi-IN" sz="2400" b="1" dirty="0"/>
            </a:br>
            <a:r>
              <a:rPr lang="hi-IN" sz="2400" b="1" dirty="0"/>
              <a:t>आवेदन ओनलाइन हो चूका है यहा से आवेदन में पुन: सुधार करना हो या आवेदन कॉपी प्रिन्‍ट करना हो कर सकते है।</a:t>
            </a:r>
            <a:endParaRPr 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97670" y="36647"/>
            <a:ext cx="488473" cy="557643"/>
          </a:xfrm>
          <a:prstGeom prst="rect">
            <a:avLst/>
          </a:prstGeom>
        </p:spPr>
      </p:pic>
      <p:pic>
        <p:nvPicPr>
          <p:cNvPr id="5" name="Picture 4"/>
          <p:cNvPicPr>
            <a:picLocks noChangeAspect="1"/>
          </p:cNvPicPr>
          <p:nvPr/>
        </p:nvPicPr>
        <p:blipFill>
          <a:blip r:embed="rId3"/>
          <a:stretch>
            <a:fillRect/>
          </a:stretch>
        </p:blipFill>
        <p:spPr>
          <a:xfrm>
            <a:off x="17060" y="8286"/>
            <a:ext cx="3209925" cy="638175"/>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endParaRPr lang="en-US"/>
          </a:p>
        </p:txBody>
      </p:sp>
      <p:pic>
        <p:nvPicPr>
          <p:cNvPr id="1026" name="Picture 2" descr="C:\Users\Deepak Jain\Desktop\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600200"/>
            <a:ext cx="11728968" cy="502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lstStyle/>
          <a:p>
            <a:r>
              <a:rPr lang="hi-IN" dirty="0" smtClean="0"/>
              <a:t/>
            </a:r>
            <a:br>
              <a:rPr lang="hi-IN" dirty="0" smtClean="0"/>
            </a:br>
            <a:r>
              <a:rPr lang="hi-IN" b="1" dirty="0" smtClean="0"/>
              <a:t>प्रिन्‍ट करे</a:t>
            </a:r>
            <a:r>
              <a:rPr lang="en-US" b="1" dirty="0" smtClean="0"/>
              <a:t> :-</a:t>
            </a:r>
            <a:endParaRPr lang="en-US" b="1" dirty="0"/>
          </a:p>
        </p:txBody>
      </p:sp>
      <p:pic>
        <p:nvPicPr>
          <p:cNvPr id="4098" name="Picture 2"/>
          <p:cNvPicPr>
            <a:picLocks noGrp="1" noChangeAspect="1" noChangeArrowheads="1"/>
          </p:cNvPicPr>
          <p:nvPr>
            <p:ph idx="1"/>
          </p:nvPr>
        </p:nvPicPr>
        <p:blipFill rotWithShape="1">
          <a:blip r:embed="rId2"/>
          <a:srcRect t="3576" b="5363"/>
          <a:stretch/>
        </p:blipFill>
        <p:spPr bwMode="auto">
          <a:xfrm>
            <a:off x="228600" y="1447800"/>
            <a:ext cx="11827777" cy="52578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50041" y="8583"/>
            <a:ext cx="3209925" cy="6381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67904" y="36002"/>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4267200" y="4572000"/>
            <a:ext cx="2286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OK </a:t>
            </a:r>
            <a:r>
              <a:rPr lang="hi-IN" dirty="0" smtClean="0"/>
              <a:t>बटन पर क्लिक करके प्रिंट प्राप्त करे </a:t>
            </a:r>
            <a:endParaRPr lang="en-US" dirty="0"/>
          </a:p>
        </p:txBody>
      </p:sp>
      <p:cxnSp>
        <p:nvCxnSpPr>
          <p:cNvPr id="10" name="Straight Arrow Connector 9"/>
          <p:cNvCxnSpPr/>
          <p:nvPr/>
        </p:nvCxnSpPr>
        <p:spPr>
          <a:xfrm flipV="1">
            <a:off x="5943600" y="3886200"/>
            <a:ext cx="609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lstStyle/>
          <a:p>
            <a:r>
              <a:rPr lang="hi-IN" b="1" dirty="0" smtClean="0"/>
              <a:t/>
            </a:r>
            <a:br>
              <a:rPr lang="hi-IN" b="1" dirty="0" smtClean="0"/>
            </a:br>
            <a:r>
              <a:rPr lang="hi-IN" b="1" dirty="0" smtClean="0"/>
              <a:t>आवेदन </a:t>
            </a:r>
            <a:r>
              <a:rPr lang="hi-IN" b="1" dirty="0"/>
              <a:t>की स्थिति देखना</a:t>
            </a:r>
            <a:endParaRPr lang="en-US" b="1" dirty="0"/>
          </a:p>
        </p:txBody>
      </p:sp>
      <p:pic>
        <p:nvPicPr>
          <p:cNvPr id="8194" name="Picture 2"/>
          <p:cNvPicPr>
            <a:picLocks noGrp="1" noChangeAspect="1" noChangeArrowheads="1"/>
          </p:cNvPicPr>
          <p:nvPr>
            <p:ph idx="1"/>
          </p:nvPr>
        </p:nvPicPr>
        <p:blipFill rotWithShape="1">
          <a:blip r:embed="rId2"/>
          <a:srcRect t="5327" b="5363"/>
          <a:stretch/>
        </p:blipFill>
        <p:spPr bwMode="auto">
          <a:xfrm>
            <a:off x="152400" y="1371600"/>
            <a:ext cx="11864735" cy="5334000"/>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48848"/>
            <a:ext cx="488473" cy="557643"/>
          </a:xfrm>
          <a:prstGeom prst="rect">
            <a:avLst/>
          </a:prstGeom>
        </p:spPr>
      </p:pic>
      <p:pic>
        <p:nvPicPr>
          <p:cNvPr id="5" name="Picture 4"/>
          <p:cNvPicPr>
            <a:picLocks noChangeAspect="1"/>
          </p:cNvPicPr>
          <p:nvPr/>
        </p:nvPicPr>
        <p:blipFill>
          <a:blip r:embed="rId4"/>
          <a:stretch>
            <a:fillRect/>
          </a:stretch>
        </p:blipFill>
        <p:spPr>
          <a:xfrm>
            <a:off x="-4549" y="8583"/>
            <a:ext cx="3209925" cy="638175"/>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a:off x="2819400" y="5472684"/>
            <a:ext cx="3112008" cy="62331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solidFill>
                  <a:schemeClr val="tx1">
                    <a:lumMod val="85000"/>
                    <a:lumOff val="15000"/>
                  </a:schemeClr>
                </a:solidFill>
              </a:rPr>
              <a:t>प्रवेश करे पर क्लिक करे </a:t>
            </a:r>
            <a:endParaRPr lang="en-US"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lstStyle/>
          <a:p>
            <a:r>
              <a:rPr lang="en-US" dirty="0" smtClean="0"/>
              <a:t/>
            </a:r>
            <a:br>
              <a:rPr lang="en-US" dirty="0" smtClean="0"/>
            </a:br>
            <a:r>
              <a:rPr lang="hi-IN" b="1" dirty="0" smtClean="0"/>
              <a:t>आवेदन </a:t>
            </a:r>
            <a:r>
              <a:rPr lang="hi-IN" b="1" dirty="0"/>
              <a:t>की स्थिति देखना</a:t>
            </a:r>
            <a:endParaRPr lang="en-US" b="1" dirty="0"/>
          </a:p>
        </p:txBody>
      </p:sp>
      <p:pic>
        <p:nvPicPr>
          <p:cNvPr id="9218" name="Picture 2"/>
          <p:cNvPicPr>
            <a:picLocks noGrp="1" noChangeAspect="1" noChangeArrowheads="1"/>
          </p:cNvPicPr>
          <p:nvPr>
            <p:ph idx="1"/>
          </p:nvPr>
        </p:nvPicPr>
        <p:blipFill rotWithShape="1">
          <a:blip r:embed="rId2"/>
          <a:srcRect t="3575" b="17621"/>
          <a:stretch/>
        </p:blipFill>
        <p:spPr bwMode="auto">
          <a:xfrm>
            <a:off x="152400" y="1447800"/>
            <a:ext cx="11864736" cy="54102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0" y="8286"/>
            <a:ext cx="3209925" cy="6381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48551"/>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Left Arrow 2"/>
          <p:cNvSpPr/>
          <p:nvPr/>
        </p:nvSpPr>
        <p:spPr>
          <a:xfrm>
            <a:off x="7315200" y="4343400"/>
            <a:ext cx="2514600" cy="637032"/>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टोकन नंबर Enter करे </a:t>
            </a:r>
            <a:endParaRPr lang="en-US" dirty="0"/>
          </a:p>
        </p:txBody>
      </p:sp>
      <p:sp>
        <p:nvSpPr>
          <p:cNvPr id="6" name="Rounded Rectangle 5"/>
          <p:cNvSpPr/>
          <p:nvPr/>
        </p:nvSpPr>
        <p:spPr>
          <a:xfrm>
            <a:off x="1639598" y="5562600"/>
            <a:ext cx="3048000" cy="99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टोकन नंबर और कोड Enter करने के बाद प्रवेश करे पर क्लिक करे </a:t>
            </a:r>
            <a:endParaRPr lang="en-US" dirty="0"/>
          </a:p>
        </p:txBody>
      </p:sp>
      <p:cxnSp>
        <p:nvCxnSpPr>
          <p:cNvPr id="9" name="Straight Arrow Connector 8"/>
          <p:cNvCxnSpPr/>
          <p:nvPr/>
        </p:nvCxnSpPr>
        <p:spPr>
          <a:xfrm flipV="1">
            <a:off x="4687598" y="5410200"/>
            <a:ext cx="875002"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lstStyle/>
          <a:p>
            <a:r>
              <a:rPr lang="en-US" dirty="0" smtClean="0"/>
              <a:t/>
            </a:r>
            <a:br>
              <a:rPr lang="en-US" dirty="0" smtClean="0"/>
            </a:br>
            <a:r>
              <a:rPr lang="hi-IN" b="1" dirty="0" smtClean="0"/>
              <a:t>आवेदन </a:t>
            </a:r>
            <a:r>
              <a:rPr lang="hi-IN" b="1" dirty="0"/>
              <a:t>की स्थिति देखना</a:t>
            </a:r>
            <a:endParaRPr lang="en-US" b="1" dirty="0"/>
          </a:p>
        </p:txBody>
      </p:sp>
      <p:pic>
        <p:nvPicPr>
          <p:cNvPr id="6147" name="Picture 3"/>
          <p:cNvPicPr>
            <a:picLocks noGrp="1" noChangeAspect="1" noChangeArrowheads="1"/>
          </p:cNvPicPr>
          <p:nvPr>
            <p:ph idx="1"/>
          </p:nvPr>
        </p:nvPicPr>
        <p:blipFill rotWithShape="1">
          <a:blip r:embed="rId2"/>
          <a:srcRect t="5254" r="1757" b="19445"/>
          <a:stretch/>
        </p:blipFill>
        <p:spPr bwMode="auto">
          <a:xfrm>
            <a:off x="228600" y="1447800"/>
            <a:ext cx="11788536" cy="53340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19334" y="-3365"/>
            <a:ext cx="3209925" cy="6381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3365"/>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7086600" y="5410200"/>
            <a:ext cx="27432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solidFill>
                  <a:schemeClr val="tx1"/>
                </a:solidFill>
              </a:rPr>
              <a:t>यहां से आवेदन की स्थिती की जानकारी प्राप्‍त होती है।</a:t>
            </a:r>
            <a:endParaRPr lang="en-US" dirty="0">
              <a:solidFill>
                <a:schemeClr val="tx1"/>
              </a:solidFill>
            </a:endParaRPr>
          </a:p>
        </p:txBody>
      </p:sp>
      <p:cxnSp>
        <p:nvCxnSpPr>
          <p:cNvPr id="10" name="Straight Arrow Connector 9"/>
          <p:cNvCxnSpPr/>
          <p:nvPr/>
        </p:nvCxnSpPr>
        <p:spPr>
          <a:xfrm flipH="1" flipV="1">
            <a:off x="6629400" y="4648200"/>
            <a:ext cx="609600"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152400"/>
            <a:ext cx="10515600" cy="1325563"/>
          </a:xfrm>
        </p:spPr>
        <p:txBody>
          <a:bodyPr/>
          <a:lstStyle/>
          <a:p>
            <a:r>
              <a:rPr lang="en-US" dirty="0" smtClean="0"/>
              <a:t/>
            </a:r>
            <a:br>
              <a:rPr lang="en-US" dirty="0" smtClean="0"/>
            </a:br>
            <a:r>
              <a:rPr lang="hi-IN" b="1" dirty="0" smtClean="0"/>
              <a:t>आवेदन </a:t>
            </a:r>
            <a:r>
              <a:rPr lang="hi-IN" b="1" dirty="0"/>
              <a:t>की स्थिति देखना</a:t>
            </a:r>
            <a:endParaRPr lang="en-US" b="1" dirty="0"/>
          </a:p>
        </p:txBody>
      </p:sp>
      <p:pic>
        <p:nvPicPr>
          <p:cNvPr id="1028" name="Picture 4"/>
          <p:cNvPicPr>
            <a:picLocks noGrp="1" noChangeAspect="1" noChangeArrowheads="1"/>
          </p:cNvPicPr>
          <p:nvPr>
            <p:ph idx="1"/>
          </p:nvPr>
        </p:nvPicPr>
        <p:blipFill rotWithShape="1">
          <a:blip r:embed="rId2"/>
          <a:srcRect t="8829" b="21124"/>
          <a:stretch/>
        </p:blipFill>
        <p:spPr bwMode="auto">
          <a:xfrm>
            <a:off x="228600" y="1447800"/>
            <a:ext cx="11766073" cy="5257800"/>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6200" y="51957"/>
            <a:ext cx="488473" cy="557643"/>
          </a:xfrm>
          <a:prstGeom prst="rect">
            <a:avLst/>
          </a:prstGeom>
        </p:spPr>
      </p:pic>
      <p:pic>
        <p:nvPicPr>
          <p:cNvPr id="5" name="Picture 4"/>
          <p:cNvPicPr>
            <a:picLocks noChangeAspect="1"/>
          </p:cNvPicPr>
          <p:nvPr/>
        </p:nvPicPr>
        <p:blipFill>
          <a:blip r:embed="rId4"/>
          <a:stretch>
            <a:fillRect/>
          </a:stretch>
        </p:blipFill>
        <p:spPr>
          <a:xfrm>
            <a:off x="0" y="8286"/>
            <a:ext cx="3209925" cy="638175"/>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515600" cy="1325563"/>
          </a:xfrm>
        </p:spPr>
        <p:txBody>
          <a:bodyPr/>
          <a:lstStyle/>
          <a:p>
            <a:r>
              <a:rPr lang="hi-IN" dirty="0" smtClean="0"/>
              <a:t/>
            </a:r>
            <a:br>
              <a:rPr lang="hi-IN" dirty="0" smtClean="0"/>
            </a:br>
            <a:r>
              <a:rPr lang="hi-IN" b="1" dirty="0" smtClean="0"/>
              <a:t>आवेदन </a:t>
            </a:r>
            <a:r>
              <a:rPr lang="hi-IN" b="1" dirty="0"/>
              <a:t>की स्थिति में सुधार</a:t>
            </a:r>
            <a:endParaRPr lang="en-US" b="1" dirty="0"/>
          </a:p>
        </p:txBody>
      </p:sp>
      <p:pic>
        <p:nvPicPr>
          <p:cNvPr id="3075" name="Picture 3"/>
          <p:cNvPicPr>
            <a:picLocks noGrp="1" noChangeAspect="1" noChangeArrowheads="1"/>
          </p:cNvPicPr>
          <p:nvPr>
            <p:ph idx="1"/>
          </p:nvPr>
        </p:nvPicPr>
        <p:blipFill rotWithShape="1">
          <a:blip r:embed="rId2"/>
          <a:srcRect l="2741" t="7077" r="3725" b="5363"/>
          <a:stretch/>
        </p:blipFill>
        <p:spPr bwMode="auto">
          <a:xfrm>
            <a:off x="228600" y="1524000"/>
            <a:ext cx="11788536" cy="5181599"/>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31429"/>
            <a:ext cx="488473" cy="557643"/>
          </a:xfrm>
          <a:prstGeom prst="rect">
            <a:avLst/>
          </a:prstGeom>
        </p:spPr>
      </p:pic>
      <p:pic>
        <p:nvPicPr>
          <p:cNvPr id="5" name="Picture 4"/>
          <p:cNvPicPr>
            <a:picLocks noChangeAspect="1"/>
          </p:cNvPicPr>
          <p:nvPr/>
        </p:nvPicPr>
        <p:blipFill>
          <a:blip r:embed="rId4"/>
          <a:stretch>
            <a:fillRect/>
          </a:stretch>
        </p:blipFill>
        <p:spPr>
          <a:xfrm>
            <a:off x="19334" y="31429"/>
            <a:ext cx="3209925" cy="638175"/>
          </a:xfrm>
          <a:prstGeom prst="rect">
            <a:avLst/>
          </a:prstGeom>
        </p:spPr>
      </p:pic>
      <p:cxnSp>
        <p:nvCxnSpPr>
          <p:cNvPr id="7" name="Straight Connector 6"/>
          <p:cNvCxnSpPr/>
          <p:nvPr/>
        </p:nvCxnSpPr>
        <p:spPr>
          <a:xfrm flipV="1">
            <a:off x="19334" y="696899"/>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ounded Rectangular Callout 2"/>
          <p:cNvSpPr/>
          <p:nvPr/>
        </p:nvSpPr>
        <p:spPr>
          <a:xfrm>
            <a:off x="3429000" y="2362200"/>
            <a:ext cx="2448066" cy="917448"/>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a:solidFill>
                  <a:schemeClr val="tx1"/>
                </a:solidFill>
              </a:rPr>
              <a:t>विभाग द्वारा लौटाये जाने पर आवेदन </a:t>
            </a:r>
            <a:r>
              <a:rPr lang="hi-IN" dirty="0" smtClean="0">
                <a:solidFill>
                  <a:schemeClr val="tx1"/>
                </a:solidFill>
              </a:rPr>
              <a:t>में यहा से सुधार करेंगे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515600" cy="1325563"/>
          </a:xfrm>
        </p:spPr>
        <p:txBody>
          <a:bodyPr/>
          <a:lstStyle/>
          <a:p>
            <a:r>
              <a:rPr lang="hi-IN" dirty="0" smtClean="0"/>
              <a:t/>
            </a:r>
            <a:br>
              <a:rPr lang="hi-IN" dirty="0" smtClean="0"/>
            </a:br>
            <a:r>
              <a:rPr lang="hi-IN" b="1" dirty="0" smtClean="0"/>
              <a:t>आवेदन </a:t>
            </a:r>
            <a:r>
              <a:rPr lang="hi-IN" b="1" dirty="0"/>
              <a:t>की </a:t>
            </a:r>
            <a:r>
              <a:rPr lang="hi-IN" b="1" dirty="0" smtClean="0"/>
              <a:t>स्थिति</a:t>
            </a:r>
            <a:r>
              <a:rPr lang="hi-IN" b="1" dirty="0"/>
              <a:t> </a:t>
            </a:r>
            <a:r>
              <a:rPr lang="hi-IN" b="1" dirty="0" smtClean="0"/>
              <a:t>में सुधार </a:t>
            </a:r>
            <a:r>
              <a:rPr lang="hi-IN" dirty="0" smtClean="0"/>
              <a:t>:-</a:t>
            </a:r>
            <a:endParaRPr lang="en-US" dirty="0"/>
          </a:p>
        </p:txBody>
      </p:sp>
      <p:pic>
        <p:nvPicPr>
          <p:cNvPr id="4101" name="Picture 5"/>
          <p:cNvPicPr>
            <a:picLocks noGrp="1" noChangeAspect="1" noChangeArrowheads="1"/>
          </p:cNvPicPr>
          <p:nvPr>
            <p:ph idx="1"/>
          </p:nvPr>
        </p:nvPicPr>
        <p:blipFill rotWithShape="1">
          <a:blip r:embed="rId2"/>
          <a:srcRect t="7004" r="1756" b="5437"/>
          <a:stretch/>
        </p:blipFill>
        <p:spPr bwMode="auto">
          <a:xfrm>
            <a:off x="228600" y="1524000"/>
            <a:ext cx="11788536" cy="525780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19334" y="41418"/>
            <a:ext cx="3209925" cy="6381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41418"/>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Left Arrow 2"/>
          <p:cNvSpPr/>
          <p:nvPr/>
        </p:nvSpPr>
        <p:spPr>
          <a:xfrm>
            <a:off x="5257800" y="3893127"/>
            <a:ext cx="2438400" cy="6096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ID </a:t>
            </a:r>
            <a:r>
              <a:rPr lang="hi-IN" dirty="0" smtClean="0"/>
              <a:t>प्रूफ अपलोड करे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1353800" cy="1325563"/>
          </a:xfrm>
        </p:spPr>
        <p:txBody>
          <a:bodyPr>
            <a:normAutofit/>
          </a:bodyPr>
          <a:lstStyle/>
          <a:p>
            <a:r>
              <a:rPr lang="en-US" b="1" u="sng" dirty="0" smtClean="0"/>
              <a:t/>
            </a:r>
            <a:br>
              <a:rPr lang="en-US" b="1" u="sng" dirty="0" smtClean="0"/>
            </a:br>
            <a:r>
              <a:rPr lang="hi-IN" b="1" u="sng" dirty="0" smtClean="0"/>
              <a:t>विवाह पंजियन हेतु आवश्‍यक दस्‍तावेज</a:t>
            </a:r>
            <a:r>
              <a:rPr lang="en-US" b="1" u="sng" dirty="0" smtClean="0"/>
              <a:t> :-</a:t>
            </a:r>
            <a:endParaRPr lang="en-US" b="1" u="sng" dirty="0"/>
          </a:p>
        </p:txBody>
      </p:sp>
      <p:sp>
        <p:nvSpPr>
          <p:cNvPr id="3" name="Content Placeholder 2"/>
          <p:cNvSpPr>
            <a:spLocks noGrp="1"/>
          </p:cNvSpPr>
          <p:nvPr>
            <p:ph idx="1"/>
          </p:nvPr>
        </p:nvSpPr>
        <p:spPr>
          <a:xfrm>
            <a:off x="19334" y="1825625"/>
            <a:ext cx="11334466" cy="4351338"/>
          </a:xfrm>
        </p:spPr>
        <p:txBody>
          <a:bodyPr>
            <a:normAutofit fontScale="92500" lnSpcReduction="10000"/>
          </a:bodyPr>
          <a:lstStyle/>
          <a:p>
            <a:pPr lvl="0"/>
            <a:r>
              <a:rPr lang="hi-IN" dirty="0" smtClean="0"/>
              <a:t>आवेदन पत्र, वर व वधू का अलग-अलग शपथ पत्र और विवाह के साक्षी दो गवाहों के शपथ पत्र तथा गवाहों के पहचान एवं पते के दस्‍तावेज (एक वर पक्ष व एक वधू पक्ष हेतु) </a:t>
            </a:r>
            <a:endParaRPr lang="en-US" sz="4000" dirty="0"/>
          </a:p>
          <a:p>
            <a:pPr lvl="0"/>
            <a:r>
              <a:rPr lang="hi-IN" dirty="0" smtClean="0"/>
              <a:t>पहचान एवं पते की स्‍वहस्‍ताक्षरित प्रति (केवल आवेदक की) निम्‍न में से </a:t>
            </a:r>
            <a:r>
              <a:rPr lang="hi-IN" dirty="0" smtClean="0">
                <a:solidFill>
                  <a:schemeClr val="accent2">
                    <a:lumMod val="75000"/>
                  </a:schemeClr>
                </a:solidFill>
              </a:rPr>
              <a:t>केवल एक दस्‍तावेज </a:t>
            </a:r>
            <a:r>
              <a:rPr lang="hi-IN" dirty="0" smtClean="0"/>
              <a:t>अनिवार्य रूप से संलग्‍न करे:-</a:t>
            </a:r>
            <a:endParaRPr lang="en-US" sz="4000" dirty="0"/>
          </a:p>
          <a:p>
            <a:pPr lvl="1"/>
            <a:r>
              <a:rPr lang="hi-IN" dirty="0" smtClean="0"/>
              <a:t>मतदाता पहचान पत्र</a:t>
            </a:r>
            <a:endParaRPr lang="en-US" sz="3600" dirty="0"/>
          </a:p>
          <a:p>
            <a:pPr lvl="1"/>
            <a:r>
              <a:rPr lang="hi-IN" dirty="0" smtClean="0"/>
              <a:t>आधार कार्ड</a:t>
            </a:r>
            <a:endParaRPr lang="en-US" sz="3600" dirty="0"/>
          </a:p>
          <a:p>
            <a:pPr lvl="1"/>
            <a:r>
              <a:rPr lang="hi-IN" dirty="0" smtClean="0"/>
              <a:t>ड्राइविंग लाईसेंस</a:t>
            </a:r>
            <a:endParaRPr lang="en-US" sz="3600" dirty="0"/>
          </a:p>
          <a:p>
            <a:pPr lvl="1"/>
            <a:r>
              <a:rPr lang="hi-IN" dirty="0" smtClean="0"/>
              <a:t>पासपोर्ट</a:t>
            </a:r>
            <a:endParaRPr lang="en-US" sz="3600" dirty="0"/>
          </a:p>
          <a:p>
            <a:pPr lvl="1"/>
            <a:r>
              <a:rPr lang="hi-IN" dirty="0" smtClean="0"/>
              <a:t>पेनकार्ड</a:t>
            </a:r>
            <a:endParaRPr lang="en-US" sz="3600" dirty="0"/>
          </a:p>
          <a:p>
            <a:pPr lvl="1"/>
            <a:r>
              <a:rPr lang="hi-IN" dirty="0" smtClean="0"/>
              <a:t>भामाशाह कार्ड इत्‍यादि</a:t>
            </a:r>
            <a:endParaRPr lang="en-US" sz="3600" dirty="0"/>
          </a:p>
          <a:p>
            <a:pPr lvl="0"/>
            <a:r>
              <a:rPr lang="hi-IN" dirty="0" smtClean="0"/>
              <a:t>वर-वधू की संयुक्‍त फोटो </a:t>
            </a:r>
            <a:r>
              <a:rPr lang="en-US" dirty="0" smtClean="0"/>
              <a:t>(5x3 Size) </a:t>
            </a:r>
            <a:r>
              <a:rPr lang="hi-IN" dirty="0" smtClean="0"/>
              <a:t>अथवा वर-वधु की फोटो केमरे से खींचकर।</a:t>
            </a:r>
            <a:endParaRPr lang="en-US" sz="4000" dirty="0"/>
          </a:p>
        </p:txBody>
      </p:sp>
      <p:cxnSp>
        <p:nvCxnSpPr>
          <p:cNvPr id="4" name="Straight Connector 3"/>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9334" y="8583"/>
            <a:ext cx="3209925" cy="6381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46662" y="48848"/>
            <a:ext cx="488473" cy="557643"/>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10515600" cy="1325563"/>
          </a:xfrm>
        </p:spPr>
        <p:txBody>
          <a:bodyPr/>
          <a:lstStyle/>
          <a:p>
            <a:r>
              <a:rPr lang="hi-IN" dirty="0" smtClean="0"/>
              <a:t/>
            </a:r>
            <a:br>
              <a:rPr lang="hi-IN" dirty="0" smtClean="0"/>
            </a:br>
            <a:r>
              <a:rPr lang="hi-IN" b="1" dirty="0" smtClean="0"/>
              <a:t>आवेदन </a:t>
            </a:r>
            <a:r>
              <a:rPr lang="hi-IN" b="1" dirty="0"/>
              <a:t>की स्थिति में सुधार</a:t>
            </a:r>
            <a:endParaRPr lang="en-US" b="1" dirty="0"/>
          </a:p>
        </p:txBody>
      </p:sp>
      <p:pic>
        <p:nvPicPr>
          <p:cNvPr id="5124" name="Picture 4"/>
          <p:cNvPicPr>
            <a:picLocks noGrp="1" noChangeAspect="1" noChangeArrowheads="1"/>
          </p:cNvPicPr>
          <p:nvPr>
            <p:ph idx="1"/>
          </p:nvPr>
        </p:nvPicPr>
        <p:blipFill rotWithShape="1">
          <a:blip r:embed="rId2"/>
          <a:srcRect l="2741" t="8829" r="2741" b="5363"/>
          <a:stretch/>
        </p:blipFill>
        <p:spPr bwMode="auto">
          <a:xfrm>
            <a:off x="152400" y="1600200"/>
            <a:ext cx="11864736" cy="5181600"/>
          </a:xfrm>
          <a:prstGeom prst="rect">
            <a:avLst/>
          </a:prstGeom>
          <a:noFill/>
          <a:ln w="9525">
            <a:noFill/>
            <a:miter lim="800000"/>
            <a:headEnd/>
            <a:tailEnd/>
          </a:ln>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29700"/>
            <a:ext cx="488473" cy="557643"/>
          </a:xfrm>
          <a:prstGeom prst="rect">
            <a:avLst/>
          </a:prstGeom>
        </p:spPr>
      </p:pic>
      <p:pic>
        <p:nvPicPr>
          <p:cNvPr id="6" name="Picture 5"/>
          <p:cNvPicPr>
            <a:picLocks noChangeAspect="1"/>
          </p:cNvPicPr>
          <p:nvPr/>
        </p:nvPicPr>
        <p:blipFill>
          <a:blip r:embed="rId4"/>
          <a:stretch>
            <a:fillRect/>
          </a:stretch>
        </p:blipFill>
        <p:spPr>
          <a:xfrm>
            <a:off x="20471" y="0"/>
            <a:ext cx="3209925" cy="638175"/>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2362200" y="5791200"/>
            <a:ext cx="2286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संशोधित करे पर क्लिक करके form resubmit करे </a:t>
            </a:r>
            <a:endParaRPr lang="en-US" dirty="0"/>
          </a:p>
        </p:txBody>
      </p:sp>
      <p:cxnSp>
        <p:nvCxnSpPr>
          <p:cNvPr id="8" name="Straight Arrow Connector 7"/>
          <p:cNvCxnSpPr/>
          <p:nvPr/>
        </p:nvCxnSpPr>
        <p:spPr>
          <a:xfrm flipV="1">
            <a:off x="4648200" y="5562600"/>
            <a:ext cx="685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867" y="228600"/>
            <a:ext cx="10515600" cy="1325563"/>
          </a:xfrm>
        </p:spPr>
        <p:txBody>
          <a:bodyPr/>
          <a:lstStyle/>
          <a:p>
            <a:r>
              <a:rPr lang="hi-IN" dirty="0" smtClean="0"/>
              <a:t/>
            </a:r>
            <a:br>
              <a:rPr lang="hi-IN" dirty="0" smtClean="0"/>
            </a:br>
            <a:r>
              <a:rPr lang="hi-IN" dirty="0" smtClean="0"/>
              <a:t>आवेदन </a:t>
            </a:r>
            <a:r>
              <a:rPr lang="hi-IN" dirty="0"/>
              <a:t>की स्थिति में सुधार</a:t>
            </a:r>
            <a:endParaRPr lang="en-US" dirty="0"/>
          </a:p>
        </p:txBody>
      </p:sp>
      <p:pic>
        <p:nvPicPr>
          <p:cNvPr id="6146" name="Picture 2"/>
          <p:cNvPicPr>
            <a:picLocks noGrp="1" noChangeAspect="1" noChangeArrowheads="1"/>
          </p:cNvPicPr>
          <p:nvPr>
            <p:ph idx="1"/>
          </p:nvPr>
        </p:nvPicPr>
        <p:blipFill rotWithShape="1">
          <a:blip r:embed="rId2"/>
          <a:srcRect t="8829" b="5363"/>
          <a:stretch/>
        </p:blipFill>
        <p:spPr bwMode="auto">
          <a:xfrm>
            <a:off x="228600" y="1600200"/>
            <a:ext cx="11788536" cy="51054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0" y="28835"/>
            <a:ext cx="3209925" cy="6381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8663" y="28835"/>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572000" y="4648200"/>
            <a:ext cx="2209800" cy="7620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OK पर क्लिक करेंगे </a:t>
            </a:r>
            <a:endParaRPr lang="en-US" dirty="0"/>
          </a:p>
        </p:txBody>
      </p:sp>
      <p:cxnSp>
        <p:nvCxnSpPr>
          <p:cNvPr id="8" name="Straight Arrow Connector 7"/>
          <p:cNvCxnSpPr/>
          <p:nvPr/>
        </p:nvCxnSpPr>
        <p:spPr>
          <a:xfrm flipV="1">
            <a:off x="6105667" y="3886200"/>
            <a:ext cx="295133" cy="76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rotWithShape="1">
          <a:blip r:embed="rId2"/>
          <a:srcRect l="185" t="7353" r="-185" b="19117"/>
          <a:stretch/>
        </p:blipFill>
        <p:spPr bwMode="auto">
          <a:xfrm>
            <a:off x="228600" y="838200"/>
            <a:ext cx="11734800" cy="58674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152400" y="31429"/>
            <a:ext cx="3209925" cy="6381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3800" y="13564"/>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7" y="-96554"/>
            <a:ext cx="12223273" cy="1325563"/>
          </a:xfrm>
        </p:spPr>
        <p:txBody>
          <a:bodyPr>
            <a:normAutofit fontScale="90000"/>
          </a:bodyPr>
          <a:lstStyle/>
          <a:p>
            <a:r>
              <a:rPr lang="hi-IN" dirty="0" smtClean="0"/>
              <a:t/>
            </a:r>
            <a:br>
              <a:rPr lang="hi-IN" dirty="0" smtClean="0"/>
            </a:br>
            <a:r>
              <a:rPr lang="hi-IN" dirty="0"/>
              <a:t/>
            </a:r>
            <a:br>
              <a:rPr lang="hi-IN" dirty="0"/>
            </a:br>
            <a:r>
              <a:rPr lang="hi-IN" u="sng" dirty="0" smtClean="0"/>
              <a:t>प्रक्रिया ई-मित्र पोर्टल पर प्रमाण पत्र जारी करने के लिए:-</a:t>
            </a:r>
            <a:endParaRPr lang="en-US" u="sng" dirty="0"/>
          </a:p>
        </p:txBody>
      </p:sp>
      <p:pic>
        <p:nvPicPr>
          <p:cNvPr id="5122" name="Picture 2"/>
          <p:cNvPicPr>
            <a:picLocks noGrp="1" noChangeAspect="1" noChangeArrowheads="1"/>
          </p:cNvPicPr>
          <p:nvPr>
            <p:ph idx="1"/>
          </p:nvPr>
        </p:nvPicPr>
        <p:blipFill rotWithShape="1">
          <a:blip r:embed="rId2"/>
          <a:srcRect l="806" t="3573" r="2644" b="3571"/>
          <a:stretch/>
        </p:blipFill>
        <p:spPr bwMode="auto">
          <a:xfrm>
            <a:off x="121127" y="1489364"/>
            <a:ext cx="11842273" cy="53340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121127" y="27548"/>
            <a:ext cx="3209925" cy="638175"/>
          </a:xfrm>
          <a:prstGeom prst="rect">
            <a:avLst/>
          </a:prstGeom>
        </p:spPr>
      </p:pic>
      <p:cxnSp>
        <p:nvCxnSpPr>
          <p:cNvPr id="5" name="Straight Connector 4"/>
          <p:cNvCxnSpPr/>
          <p:nvPr/>
        </p:nvCxnSpPr>
        <p:spPr>
          <a:xfrm>
            <a:off x="-2275" y="676353"/>
            <a:ext cx="121920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82400" y="8585"/>
            <a:ext cx="488473" cy="557643"/>
          </a:xfrm>
          <a:prstGeom prst="rect">
            <a:avLst/>
          </a:prstGeom>
        </p:spPr>
      </p:pic>
      <p:sp>
        <p:nvSpPr>
          <p:cNvPr id="3" name="Rounded Rectangle 2"/>
          <p:cNvSpPr/>
          <p:nvPr/>
        </p:nvSpPr>
        <p:spPr>
          <a:xfrm>
            <a:off x="4946073" y="3276600"/>
            <a:ext cx="22098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यहाँ से Certificate का प्रिंट प्राप्त करेंगे </a:t>
            </a:r>
            <a:endParaRPr lang="en-US" dirty="0"/>
          </a:p>
        </p:txBody>
      </p:sp>
      <p:cxnSp>
        <p:nvCxnSpPr>
          <p:cNvPr id="8" name="Straight Arrow Connector 7"/>
          <p:cNvCxnSpPr/>
          <p:nvPr/>
        </p:nvCxnSpPr>
        <p:spPr>
          <a:xfrm>
            <a:off x="7155873" y="4191000"/>
            <a:ext cx="768927"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Left Arrow 8"/>
          <p:cNvSpPr/>
          <p:nvPr/>
        </p:nvSpPr>
        <p:spPr>
          <a:xfrm>
            <a:off x="7897091" y="5126182"/>
            <a:ext cx="2438400" cy="609600"/>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टोकन नंबर Enter करे </a:t>
            </a:r>
            <a:endParaRPr lang="en-US" dirty="0"/>
          </a:p>
        </p:txBody>
      </p:sp>
      <p:sp>
        <p:nvSpPr>
          <p:cNvPr id="10" name="Rounded Rectangle 9"/>
          <p:cNvSpPr/>
          <p:nvPr/>
        </p:nvSpPr>
        <p:spPr>
          <a:xfrm>
            <a:off x="1447800" y="5430982"/>
            <a:ext cx="2922111" cy="108758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टोकन नंबर और कोड Enter करने के बाद प्रवेश करे पर क्लिक करेंगे </a:t>
            </a:r>
            <a:endParaRPr lang="en-US" dirty="0"/>
          </a:p>
        </p:txBody>
      </p:sp>
      <p:cxnSp>
        <p:nvCxnSpPr>
          <p:cNvPr id="12" name="Straight Arrow Connector 11"/>
          <p:cNvCxnSpPr/>
          <p:nvPr/>
        </p:nvCxnSpPr>
        <p:spPr>
          <a:xfrm>
            <a:off x="4369911" y="6172200"/>
            <a:ext cx="887889"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16152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260"/>
            <a:ext cx="12115800" cy="1325563"/>
          </a:xfrm>
        </p:spPr>
        <p:txBody>
          <a:bodyPr>
            <a:normAutofit fontScale="90000"/>
          </a:bodyPr>
          <a:lstStyle/>
          <a:p>
            <a:r>
              <a:rPr lang="hi-IN" dirty="0" smtClean="0"/>
              <a:t/>
            </a:r>
            <a:br>
              <a:rPr lang="hi-IN" dirty="0" smtClean="0"/>
            </a:br>
            <a:r>
              <a:rPr lang="hi-IN" dirty="0"/>
              <a:t/>
            </a:r>
            <a:br>
              <a:rPr lang="hi-IN" dirty="0"/>
            </a:br>
            <a:r>
              <a:rPr lang="hi-IN" u="sng" dirty="0" smtClean="0"/>
              <a:t>प्रक्रिया ई-मित्र पोर्टल पर प्रमाण पत्र जारी करने के लिए</a:t>
            </a:r>
            <a:r>
              <a:rPr lang="hi-IN" dirty="0" smtClean="0"/>
              <a:t>:-</a:t>
            </a:r>
            <a:endParaRPr lang="en-US" dirty="0"/>
          </a:p>
        </p:txBody>
      </p:sp>
      <p:pic>
        <p:nvPicPr>
          <p:cNvPr id="2050" name="Picture 2"/>
          <p:cNvPicPr>
            <a:picLocks noGrp="1" noChangeAspect="1" noChangeArrowheads="1"/>
          </p:cNvPicPr>
          <p:nvPr>
            <p:ph idx="1"/>
          </p:nvPr>
        </p:nvPicPr>
        <p:blipFill rotWithShape="1">
          <a:blip r:embed="rId2"/>
          <a:srcRect l="1822" t="6735" r="1627" b="5717"/>
          <a:stretch/>
        </p:blipFill>
        <p:spPr bwMode="auto">
          <a:xfrm>
            <a:off x="152399" y="1447800"/>
            <a:ext cx="11866158" cy="5410200"/>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0" y="41008"/>
            <a:ext cx="3209925" cy="6381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30084" y="76879"/>
            <a:ext cx="488473" cy="557643"/>
          </a:xfrm>
          <a:prstGeom prst="rect">
            <a:avLst/>
          </a:prstGeom>
        </p:spPr>
      </p:pic>
      <p:cxnSp>
        <p:nvCxnSpPr>
          <p:cNvPr id="6" name="Straight Connector 5"/>
          <p:cNvCxnSpPr/>
          <p:nvPr/>
        </p:nvCxnSpPr>
        <p:spPr>
          <a:xfrm>
            <a:off x="0" y="679183"/>
            <a:ext cx="121920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4987636" y="3429000"/>
            <a:ext cx="266700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Certificate प्रिंट करने के लिए यहाँ क्लिक करेंगे </a:t>
            </a:r>
            <a:endParaRPr lang="en-US" dirty="0"/>
          </a:p>
        </p:txBody>
      </p:sp>
      <p:cxnSp>
        <p:nvCxnSpPr>
          <p:cNvPr id="8" name="Straight Arrow Connector 7"/>
          <p:cNvCxnSpPr/>
          <p:nvPr/>
        </p:nvCxnSpPr>
        <p:spPr>
          <a:xfrm>
            <a:off x="7654636" y="4343400"/>
            <a:ext cx="1336964" cy="990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 name="Rounded Rectangle 8"/>
          <p:cNvSpPr/>
          <p:nvPr/>
        </p:nvSpPr>
        <p:spPr>
          <a:xfrm>
            <a:off x="8610600" y="5867400"/>
            <a:ext cx="3163720"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i-IN" dirty="0" smtClean="0"/>
              <a:t>OTP Enter कर डाउनलोड सर्टिफिकेट पर क्लिक कर सर्टिफिकेट डाउनलोड करेंगे </a:t>
            </a:r>
            <a:endParaRPr lang="en-US" dirty="0"/>
          </a:p>
        </p:txBody>
      </p:sp>
      <p:cxnSp>
        <p:nvCxnSpPr>
          <p:cNvPr id="11" name="Straight Arrow Connector 10"/>
          <p:cNvCxnSpPr/>
          <p:nvPr/>
        </p:nvCxnSpPr>
        <p:spPr>
          <a:xfrm flipH="1" flipV="1">
            <a:off x="8136082" y="5915891"/>
            <a:ext cx="457200" cy="304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980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41008"/>
            <a:ext cx="3209925" cy="638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50866" y="0"/>
            <a:ext cx="488473" cy="557643"/>
          </a:xfrm>
          <a:prstGeom prst="rect">
            <a:avLst/>
          </a:prstGeom>
        </p:spPr>
      </p:pic>
      <p:cxnSp>
        <p:nvCxnSpPr>
          <p:cNvPr id="7" name="Straight Connector 6"/>
          <p:cNvCxnSpPr/>
          <p:nvPr/>
        </p:nvCxnSpPr>
        <p:spPr>
          <a:xfrm flipV="1">
            <a:off x="0" y="634522"/>
            <a:ext cx="12192000" cy="44661"/>
          </a:xfrm>
          <a:prstGeom prst="line">
            <a:avLst/>
          </a:prstGeom>
          <a:ln w="76200">
            <a:solidFill>
              <a:schemeClr val="accent6">
                <a:lumMod val="75000"/>
              </a:schemeClr>
            </a:solidFill>
          </a:ln>
        </p:spPr>
        <p:style>
          <a:lnRef idx="3">
            <a:schemeClr val="accent6"/>
          </a:lnRef>
          <a:fillRef idx="0">
            <a:schemeClr val="accent6"/>
          </a:fillRef>
          <a:effectRef idx="2">
            <a:schemeClr val="accent6"/>
          </a:effectRef>
          <a:fontRef idx="minor">
            <a:schemeClr val="tx1"/>
          </a:fontRef>
        </p:style>
      </p:cxnSp>
      <p:pic>
        <p:nvPicPr>
          <p:cNvPr id="1026" name="Picture 2" descr="C:\Users\Deepak Jain\Downloads\images.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 y="914400"/>
            <a:ext cx="3048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09925" y="990600"/>
            <a:ext cx="8829414" cy="5386090"/>
          </a:xfrm>
          <a:prstGeom prst="rect">
            <a:avLst/>
          </a:prstGeom>
          <a:noFill/>
        </p:spPr>
        <p:txBody>
          <a:bodyPr wrap="square" rtlCol="0">
            <a:spAutoFit/>
          </a:bodyPr>
          <a:lstStyle/>
          <a:p>
            <a:pPr marL="285750" indent="-285750">
              <a:buFont typeface="Arial" pitchFamily="34" charset="0"/>
              <a:buChar char="•"/>
            </a:pPr>
            <a:r>
              <a:rPr lang="hi-IN" sz="2800" dirty="0" smtClean="0"/>
              <a:t>विवाह प्रमाण पत्र क्या हे ?</a:t>
            </a:r>
          </a:p>
          <a:p>
            <a:pPr marL="285750" indent="-285750">
              <a:buFont typeface="Arial" pitchFamily="34" charset="0"/>
              <a:buChar char="•"/>
            </a:pPr>
            <a:r>
              <a:rPr lang="hi-IN" sz="2800" dirty="0"/>
              <a:t>विवाह </a:t>
            </a:r>
            <a:r>
              <a:rPr lang="hi-IN" sz="2800" dirty="0" smtClean="0"/>
              <a:t>प्रमाण पत्र बनाना क्यों आवश्यक हे ?</a:t>
            </a:r>
          </a:p>
          <a:p>
            <a:pPr marL="285750" indent="-285750">
              <a:buFont typeface="Arial" pitchFamily="34" charset="0"/>
              <a:buChar char="•"/>
            </a:pPr>
            <a:r>
              <a:rPr lang="hi-IN" sz="2800" dirty="0"/>
              <a:t>विवाह </a:t>
            </a:r>
            <a:r>
              <a:rPr lang="hi-IN" sz="2800" dirty="0" smtClean="0"/>
              <a:t>प्रमाण पत्र बनाने के लिए आवश्यक दस्तावेज क्या क्या हे ?</a:t>
            </a:r>
          </a:p>
          <a:p>
            <a:pPr marL="285750" indent="-285750">
              <a:buFont typeface="Arial" pitchFamily="34" charset="0"/>
              <a:buChar char="•"/>
            </a:pPr>
            <a:r>
              <a:rPr lang="hi-IN" sz="2800" dirty="0"/>
              <a:t>विवाह </a:t>
            </a:r>
            <a:r>
              <a:rPr lang="hi-IN" sz="2800" dirty="0" smtClean="0"/>
              <a:t>प्रमाण पत्र कहा से बनेगा ?</a:t>
            </a:r>
          </a:p>
          <a:p>
            <a:pPr marL="285750" indent="-285750">
              <a:buFont typeface="Arial" pitchFamily="34" charset="0"/>
              <a:buChar char="•"/>
            </a:pPr>
            <a:r>
              <a:rPr lang="hi-IN" sz="2800" dirty="0"/>
              <a:t>विवाह </a:t>
            </a:r>
            <a:r>
              <a:rPr lang="hi-IN" sz="2800" dirty="0" smtClean="0"/>
              <a:t>प्रमाण पत्र कोन बनवा सकता हे ?</a:t>
            </a:r>
          </a:p>
          <a:p>
            <a:pPr marL="285750" indent="-285750">
              <a:buFont typeface="Arial" pitchFamily="34" charset="0"/>
              <a:buChar char="•"/>
            </a:pPr>
            <a:r>
              <a:rPr lang="hi-IN" sz="2800" dirty="0"/>
              <a:t>विवाह </a:t>
            </a:r>
            <a:r>
              <a:rPr lang="hi-IN" sz="2800" dirty="0" smtClean="0"/>
              <a:t>प्रमाण पत्र विवाह के कितने दिन बाद बनवाया जा सकता हे ?</a:t>
            </a:r>
          </a:p>
          <a:p>
            <a:pPr marL="285750" indent="-285750">
              <a:buFont typeface="Arial" pitchFamily="34" charset="0"/>
              <a:buChar char="•"/>
            </a:pPr>
            <a:r>
              <a:rPr lang="hi-IN" sz="2800" dirty="0"/>
              <a:t>विवाह </a:t>
            </a:r>
            <a:r>
              <a:rPr lang="hi-IN" sz="2800" dirty="0" smtClean="0"/>
              <a:t>प्रमाण पत्र अधिकतम कितने दिन में बन     जाता हे ?</a:t>
            </a:r>
          </a:p>
          <a:p>
            <a:pPr marL="285750" indent="-285750">
              <a:buFont typeface="Arial" pitchFamily="34" charset="0"/>
              <a:buChar char="•"/>
            </a:pPr>
            <a:r>
              <a:rPr lang="hi-IN" sz="2800" dirty="0"/>
              <a:t>विवाह </a:t>
            </a:r>
            <a:r>
              <a:rPr lang="hi-IN" sz="2800" dirty="0" smtClean="0"/>
              <a:t>प्रमाण पत्र बनवाने का शुल्क क्या हे ?</a:t>
            </a:r>
          </a:p>
          <a:p>
            <a:pPr marL="285750" indent="-285750">
              <a:buFont typeface="Arial" pitchFamily="34" charset="0"/>
              <a:buChar char="•"/>
            </a:pPr>
            <a:endParaRPr lang="hi-IN"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522433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92421"/>
            <a:ext cx="11201400" cy="1207780"/>
          </a:xfrm>
        </p:spPr>
        <p:txBody>
          <a:bodyPr>
            <a:normAutofit fontScale="90000"/>
          </a:bodyPr>
          <a:lstStyle/>
          <a:p>
            <a:r>
              <a:rPr lang="hi-IN" b="1" u="sng" dirty="0"/>
              <a:t/>
            </a:r>
            <a:br>
              <a:rPr lang="hi-IN" b="1" u="sng" dirty="0"/>
            </a:br>
            <a:r>
              <a:rPr lang="hi-IN" b="1" u="sng" dirty="0" smtClean="0"/>
              <a:t>सहायता केंद्र :-</a:t>
            </a:r>
            <a:endParaRPr lang="en-US" b="1" u="sng" dirty="0"/>
          </a:p>
        </p:txBody>
      </p:sp>
      <p:sp>
        <p:nvSpPr>
          <p:cNvPr id="3" name="Content Placeholder 2"/>
          <p:cNvSpPr>
            <a:spLocks noGrp="1"/>
          </p:cNvSpPr>
          <p:nvPr>
            <p:ph idx="1"/>
          </p:nvPr>
        </p:nvSpPr>
        <p:spPr>
          <a:xfrm>
            <a:off x="152400" y="1968691"/>
            <a:ext cx="11842273" cy="1841310"/>
          </a:xfrm>
          <a:noFill/>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hi-IN" sz="3600" dirty="0">
                <a:solidFill>
                  <a:schemeClr val="tx1"/>
                </a:solidFill>
              </a:rPr>
              <a:t>पहचान पोर्टल से सम्बंधित किसी भी समस्या  हेतु टोल फ्री नंबर </a:t>
            </a:r>
            <a:r>
              <a:rPr lang="hi-IN" sz="3600" b="1" u="sng" dirty="0">
                <a:solidFill>
                  <a:schemeClr val="tx1"/>
                </a:solidFill>
              </a:rPr>
              <a:t>18001806785</a:t>
            </a:r>
            <a:r>
              <a:rPr lang="hi-IN" sz="3600" b="1" dirty="0">
                <a:solidFill>
                  <a:schemeClr val="tx1"/>
                </a:solidFill>
              </a:rPr>
              <a:t> </a:t>
            </a:r>
            <a:r>
              <a:rPr lang="hi-IN" sz="3600" dirty="0">
                <a:solidFill>
                  <a:schemeClr val="tx1"/>
                </a:solidFill>
              </a:rPr>
              <a:t>और ईमेल </a:t>
            </a:r>
            <a:r>
              <a:rPr lang="en-US" sz="3600" dirty="0">
                <a:solidFill>
                  <a:schemeClr val="tx1"/>
                </a:solidFill>
              </a:rPr>
              <a:t>jdvital.des@rajasthan.gov.in </a:t>
            </a:r>
            <a:r>
              <a:rPr lang="hi-IN" sz="3600" dirty="0">
                <a:solidFill>
                  <a:schemeClr val="tx1"/>
                </a:solidFill>
              </a:rPr>
              <a:t>पर संपर्क </a:t>
            </a:r>
            <a:r>
              <a:rPr lang="en-US" sz="3600" dirty="0">
                <a:solidFill>
                  <a:schemeClr val="tx1"/>
                </a:solidFill>
              </a:rPr>
              <a:t> </a:t>
            </a:r>
            <a:r>
              <a:rPr lang="hi-IN" sz="3600" dirty="0">
                <a:solidFill>
                  <a:schemeClr val="tx1"/>
                </a:solidFill>
              </a:rPr>
              <a:t>किया जा सकता है।</a:t>
            </a:r>
            <a:endParaRPr lang="en-US" sz="3600" dirty="0">
              <a:solidFill>
                <a:schemeClr val="tx1"/>
              </a:solidFill>
            </a:endParaRPr>
          </a:p>
        </p:txBody>
      </p:sp>
      <p:pic>
        <p:nvPicPr>
          <p:cNvPr id="4" name="Picture 3"/>
          <p:cNvPicPr>
            <a:picLocks noChangeAspect="1"/>
          </p:cNvPicPr>
          <p:nvPr/>
        </p:nvPicPr>
        <p:blipFill>
          <a:blip r:embed="rId2"/>
          <a:stretch>
            <a:fillRect/>
          </a:stretch>
        </p:blipFill>
        <p:spPr>
          <a:xfrm>
            <a:off x="76200" y="23931"/>
            <a:ext cx="3209925" cy="638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6200" y="23931"/>
            <a:ext cx="488473" cy="557643"/>
          </a:xfrm>
          <a:prstGeom prst="rect">
            <a:avLst/>
          </a:prstGeom>
        </p:spPr>
      </p:pic>
      <p:cxnSp>
        <p:nvCxnSpPr>
          <p:cNvPr id="7" name="Straight Connector 6"/>
          <p:cNvCxnSpPr/>
          <p:nvPr/>
        </p:nvCxnSpPr>
        <p:spPr>
          <a:xfrm flipV="1">
            <a:off x="47767" y="762000"/>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127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0" y="-515525"/>
            <a:ext cx="9144000" cy="10310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atin typeface="Arial" charset="0"/>
                <a:cs typeface="Arial" charset="0"/>
                <a:hlinkClick r:id="rId3"/>
              </a:rPr>
              <a:t>  </a:t>
            </a:r>
            <a:r>
              <a:rPr lang="en-US" sz="1900">
                <a:latin typeface="Arial" charset="0"/>
                <a:cs typeface="Arial" charset="0"/>
              </a:rPr>
              <a:t> </a:t>
            </a:r>
            <a:r>
              <a:rPr lang="en-US">
                <a:latin typeface="Arial" charset="0"/>
                <a:cs typeface="Arial" charset="0"/>
              </a:rPr>
              <a:t>   </a:t>
            </a:r>
          </a:p>
          <a:p>
            <a:pPr eaLnBrk="0" fontAlgn="base" hangingPunct="0">
              <a:spcBef>
                <a:spcPct val="0"/>
              </a:spcBef>
              <a:spcAft>
                <a:spcPct val="0"/>
              </a:spcAft>
            </a:pPr>
            <a:r>
              <a:rPr lang="en-US" sz="600" b="1">
                <a:solidFill>
                  <a:srgbClr val="FFFFFF"/>
                </a:solidFill>
                <a:latin typeface="Arial" charset="0"/>
                <a:cs typeface="Arial" charset="0"/>
              </a:rPr>
              <a:t>Helpline (Tollfree)</a:t>
            </a:r>
          </a:p>
          <a:p>
            <a:pPr eaLnBrk="0" fontAlgn="base" hangingPunct="0">
              <a:spcBef>
                <a:spcPct val="0"/>
              </a:spcBef>
              <a:spcAft>
                <a:spcPct val="0"/>
              </a:spcAft>
            </a:pPr>
            <a:endParaRPr lang="en-US" sz="900" b="1">
              <a:solidFill>
                <a:srgbClr val="FFFFFF"/>
              </a:solidFill>
              <a:latin typeface="Arial" charset="0"/>
              <a:cs typeface="Arial" charset="0"/>
            </a:endParaRPr>
          </a:p>
          <a:p>
            <a:pPr eaLnBrk="0" fontAlgn="base" hangingPunct="0">
              <a:spcBef>
                <a:spcPct val="0"/>
              </a:spcBef>
              <a:spcAft>
                <a:spcPct val="0"/>
              </a:spcAft>
            </a:pPr>
            <a:r>
              <a:rPr lang="en-US" sz="900" b="1">
                <a:solidFill>
                  <a:srgbClr val="FFFFFF"/>
                </a:solidFill>
                <a:latin typeface="Arial" charset="0"/>
                <a:cs typeface="Arial" charset="0"/>
              </a:rPr>
              <a:t>18001806785</a:t>
            </a:r>
          </a:p>
          <a:p>
            <a:pPr eaLnBrk="0" fontAlgn="base" hangingPunct="0">
              <a:spcBef>
                <a:spcPct val="0"/>
              </a:spcBef>
              <a:spcAft>
                <a:spcPct val="0"/>
              </a:spcAft>
            </a:pPr>
            <a:endParaRPr lang="en-US">
              <a:latin typeface="Arial" charset="0"/>
              <a:cs typeface="Arial" charset="0"/>
            </a:endParaRPr>
          </a:p>
        </p:txBody>
      </p:sp>
      <p:sp>
        <p:nvSpPr>
          <p:cNvPr id="26626" name="AutoShape 2" descr="http://pehchan.raj.nic.in/images/indiagov.jpg">
            <a:hlinkClick r:id="rId3"/>
          </p:cNvPr>
          <p:cNvSpPr>
            <a:spLocks noChangeAspect="1" noChangeArrowheads="1"/>
          </p:cNvSpPr>
          <p:nvPr/>
        </p:nvSpPr>
        <p:spPr bwMode="auto">
          <a:xfrm>
            <a:off x="1679575" y="-46355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74612" y="44355"/>
            <a:ext cx="3209925" cy="6381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30000" y="112684"/>
            <a:ext cx="499162" cy="569846"/>
          </a:xfrm>
          <a:prstGeom prst="rect">
            <a:avLst/>
          </a:prstGeom>
        </p:spPr>
      </p:pic>
      <p:cxnSp>
        <p:nvCxnSpPr>
          <p:cNvPr id="8" name="Straight Connector 7"/>
          <p:cNvCxnSpPr/>
          <p:nvPr/>
        </p:nvCxnSpPr>
        <p:spPr>
          <a:xfrm>
            <a:off x="0" y="885635"/>
            <a:ext cx="12192000"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241295" y="4460053"/>
            <a:ext cx="3069623" cy="923330"/>
          </a:xfrm>
          <a:prstGeom prst="rect">
            <a:avLst/>
          </a:prstGeom>
          <a:noFill/>
        </p:spPr>
        <p:txBody>
          <a:bodyPr wrap="none" lIns="91440" tIns="45720" rIns="91440" bIns="45720">
            <a:spAutoFit/>
          </a:bodyPr>
          <a:lstStyle/>
          <a:p>
            <a:r>
              <a:rPr lang="en-US" sz="5400" dirty="0"/>
              <a:t>Thank </a:t>
            </a:r>
            <a:r>
              <a:rPr lang="en-US" sz="5400" dirty="0" smtClean="0"/>
              <a:t>You</a:t>
            </a:r>
            <a:endParaRPr lang="en-IN" sz="54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1067" y="1773433"/>
            <a:ext cx="2138790" cy="2441652"/>
          </a:xfrm>
          <a:prstGeom prst="rect">
            <a:avLst/>
          </a:prstGeom>
        </p:spPr>
      </p:pic>
    </p:spTree>
    <p:extLst>
      <p:ext uri="{BB962C8B-B14F-4D97-AF65-F5344CB8AC3E}">
        <p14:creationId xmlns:p14="http://schemas.microsoft.com/office/powerpoint/2010/main" val="300934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2421"/>
            <a:ext cx="11353800" cy="1325563"/>
          </a:xfrm>
        </p:spPr>
        <p:txBody>
          <a:bodyPr>
            <a:normAutofit/>
          </a:bodyPr>
          <a:lstStyle/>
          <a:p>
            <a:r>
              <a:rPr lang="hi-IN" b="1" dirty="0" smtClean="0"/>
              <a:t/>
            </a:r>
            <a:br>
              <a:rPr lang="hi-IN" b="1" dirty="0" smtClean="0"/>
            </a:br>
            <a:r>
              <a:rPr lang="hi-IN" b="1" u="sng" dirty="0" smtClean="0"/>
              <a:t>आवेदन क्षेत्र</a:t>
            </a:r>
            <a:r>
              <a:rPr lang="en-US" b="1" u="sng" dirty="0" smtClean="0"/>
              <a:t> :-</a:t>
            </a:r>
            <a:endParaRPr lang="en-US" u="sng" dirty="0"/>
          </a:p>
        </p:txBody>
      </p:sp>
      <p:sp>
        <p:nvSpPr>
          <p:cNvPr id="3" name="Content Placeholder 2"/>
          <p:cNvSpPr>
            <a:spLocks noGrp="1"/>
          </p:cNvSpPr>
          <p:nvPr>
            <p:ph idx="1"/>
          </p:nvPr>
        </p:nvSpPr>
        <p:spPr>
          <a:xfrm>
            <a:off x="0" y="2057400"/>
            <a:ext cx="11353800" cy="4351338"/>
          </a:xfrm>
        </p:spPr>
        <p:txBody>
          <a:bodyPr>
            <a:normAutofit/>
          </a:bodyPr>
          <a:lstStyle/>
          <a:p>
            <a:pPr lvl="0" algn="just"/>
            <a:r>
              <a:rPr lang="hi-IN" dirty="0" smtClean="0"/>
              <a:t>ई-मित्र केन्‍द्र द्वारा आवेदन प्रपत्र विवाह सम्‍पन्‍न होने वाले क्षेत्र के रजिस्‍ट्रार (विवाह पंजीयन) को अग्रेषित किया जावेगा। </a:t>
            </a:r>
            <a:endParaRPr lang="en-US" dirty="0" smtClean="0"/>
          </a:p>
          <a:p>
            <a:pPr algn="just"/>
            <a:r>
              <a:rPr lang="hi-IN" dirty="0" smtClean="0"/>
              <a:t>अथवा</a:t>
            </a:r>
            <a:endParaRPr lang="en-US" dirty="0" smtClean="0"/>
          </a:p>
          <a:p>
            <a:pPr algn="just"/>
            <a:r>
              <a:rPr lang="hi-IN" dirty="0" smtClean="0"/>
              <a:t>ई-मित्र केन्‍द्र वर-वधू विवाह पश्‍चात जिस क्षेत्र विवाह पंजीयन हेतु प्रार्थना-पत्र दिये जाने के तत्‍काल कम से कम 30 दिन पुर्व से उस क्षेत्र में निवास कर रहे हो</a:t>
            </a:r>
            <a:r>
              <a:rPr lang="en-US" dirty="0" smtClean="0"/>
              <a:t>, </a:t>
            </a:r>
            <a:r>
              <a:rPr lang="hi-IN" dirty="0" smtClean="0"/>
              <a:t>तो उस क्षेत्र के रजिस्‍ट्रार (विवाह पंजीयन) को अग्रेषित करेगा।</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8663" y="48848"/>
            <a:ext cx="488473" cy="557643"/>
          </a:xfrm>
          <a:prstGeom prst="rect">
            <a:avLst/>
          </a:prstGeom>
        </p:spPr>
      </p:pic>
      <p:pic>
        <p:nvPicPr>
          <p:cNvPr id="5" name="Picture 4"/>
          <p:cNvPicPr>
            <a:picLocks noChangeAspect="1"/>
          </p:cNvPicPr>
          <p:nvPr/>
        </p:nvPicPr>
        <p:blipFill>
          <a:blip r:embed="rId3"/>
          <a:stretch>
            <a:fillRect/>
          </a:stretch>
        </p:blipFill>
        <p:spPr>
          <a:xfrm>
            <a:off x="32982" y="8583"/>
            <a:ext cx="3209925" cy="638175"/>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566226"/>
            <a:ext cx="11353800" cy="1325563"/>
          </a:xfrm>
        </p:spPr>
        <p:txBody>
          <a:bodyPr/>
          <a:lstStyle/>
          <a:p>
            <a:r>
              <a:rPr lang="en-US" b="1" dirty="0" smtClean="0"/>
              <a:t> </a:t>
            </a:r>
            <a:r>
              <a:rPr lang="hi-IN" b="1" u="sng" dirty="0" smtClean="0"/>
              <a:t>शुल्‍क</a:t>
            </a:r>
            <a:r>
              <a:rPr lang="en-US" b="1" u="sng" dirty="0" smtClean="0"/>
              <a:t> :-</a:t>
            </a:r>
            <a:endParaRPr lang="en-US" u="sng" dirty="0" smtClean="0"/>
          </a:p>
        </p:txBody>
      </p:sp>
      <p:sp>
        <p:nvSpPr>
          <p:cNvPr id="3" name="Content Placeholder 2"/>
          <p:cNvSpPr>
            <a:spLocks noGrp="1"/>
          </p:cNvSpPr>
          <p:nvPr>
            <p:ph idx="1"/>
          </p:nvPr>
        </p:nvSpPr>
        <p:spPr>
          <a:xfrm>
            <a:off x="19334" y="1825625"/>
            <a:ext cx="11334466" cy="4351338"/>
          </a:xfrm>
        </p:spPr>
        <p:txBody>
          <a:bodyPr>
            <a:normAutofit/>
          </a:bodyPr>
          <a:lstStyle/>
          <a:p>
            <a:pPr lvl="0" algn="just"/>
            <a:r>
              <a:rPr lang="hi-IN" dirty="0" smtClean="0"/>
              <a:t>आवेदन प्रपत्र को ऑनलाइन भरने एवं वर-वधू की संयुक्‍त फोटो </a:t>
            </a:r>
            <a:r>
              <a:rPr lang="en-US" dirty="0" smtClean="0"/>
              <a:t>(5*3 Size) </a:t>
            </a:r>
            <a:r>
              <a:rPr lang="hi-IN" dirty="0" smtClean="0"/>
              <a:t>को स्‍केन कर अपलोड किये जाने व संलग्‍न पहचान/पते के दस्‍तावेज का राजकीय डेटाबेस से सत्‍यान किये जाने की स्थिति में 15/- शुल्‍क रहेगा।</a:t>
            </a:r>
            <a:endParaRPr lang="en-US" dirty="0" smtClean="0"/>
          </a:p>
        </p:txBody>
      </p:sp>
      <p:pic>
        <p:nvPicPr>
          <p:cNvPr id="5" name="Picture 4"/>
          <p:cNvPicPr>
            <a:picLocks noChangeAspect="1"/>
          </p:cNvPicPr>
          <p:nvPr/>
        </p:nvPicPr>
        <p:blipFill>
          <a:blip r:embed="rId2"/>
          <a:stretch>
            <a:fillRect/>
          </a:stretch>
        </p:blipFill>
        <p:spPr>
          <a:xfrm>
            <a:off x="19334" y="8583"/>
            <a:ext cx="3209925" cy="6381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8583"/>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7670"/>
            <a:ext cx="11334466" cy="1325563"/>
          </a:xfrm>
        </p:spPr>
        <p:txBody>
          <a:bodyPr>
            <a:normAutofit fontScale="90000"/>
          </a:bodyPr>
          <a:lstStyle/>
          <a:p>
            <a:r>
              <a:rPr lang="hi-IN" b="1" dirty="0" smtClean="0"/>
              <a:t/>
            </a:r>
            <a:br>
              <a:rPr lang="hi-IN" b="1" dirty="0" smtClean="0"/>
            </a:br>
            <a:r>
              <a:rPr lang="hi-IN" b="1" dirty="0" smtClean="0"/>
              <a:t/>
            </a:r>
            <a:br>
              <a:rPr lang="hi-IN" b="1" dirty="0" smtClean="0"/>
            </a:br>
            <a:r>
              <a:rPr lang="hi-IN" b="1" u="sng" dirty="0" smtClean="0"/>
              <a:t>विभाग द्वारा आवेदक को </a:t>
            </a:r>
            <a:r>
              <a:rPr lang="en-US" b="1" u="sng" dirty="0" smtClean="0"/>
              <a:t>SMS </a:t>
            </a:r>
            <a:r>
              <a:rPr lang="hi-IN" b="1" u="sng" dirty="0" smtClean="0"/>
              <a:t>के</a:t>
            </a:r>
            <a:r>
              <a:rPr lang="en-US" b="1" u="sng" dirty="0" smtClean="0"/>
              <a:t> </a:t>
            </a:r>
            <a:r>
              <a:rPr lang="hi-IN" b="1" u="sng" dirty="0" smtClean="0"/>
              <a:t>माध्यम से सूचित करना</a:t>
            </a:r>
            <a:r>
              <a:rPr lang="en-US" b="1" u="sng" dirty="0" smtClean="0"/>
              <a:t> :-</a:t>
            </a:r>
            <a:endParaRPr lang="en-US" u="sng" dirty="0"/>
          </a:p>
        </p:txBody>
      </p:sp>
      <p:sp>
        <p:nvSpPr>
          <p:cNvPr id="3" name="Content Placeholder 2"/>
          <p:cNvSpPr>
            <a:spLocks noGrp="1"/>
          </p:cNvSpPr>
          <p:nvPr>
            <p:ph idx="1"/>
          </p:nvPr>
        </p:nvSpPr>
        <p:spPr>
          <a:xfrm>
            <a:off x="19334" y="2438400"/>
            <a:ext cx="12020266" cy="4129732"/>
          </a:xfrm>
        </p:spPr>
        <p:txBody>
          <a:bodyPr>
            <a:normAutofit/>
          </a:bodyPr>
          <a:lstStyle/>
          <a:p>
            <a:pPr algn="just"/>
            <a:r>
              <a:rPr lang="hi-IN" dirty="0" smtClean="0"/>
              <a:t>आवेदन पत्र की जांच उपरान्‍त सही पाये जाने पर अथवा आवेदन पत्र में कमी होने पर कमीयों का अंकन करते हुए, रजिस्‍ट्रार (विवाह पंजीयन) द्वारा तिथि निर्धारित कर, जो आवेदन पत्र प्राप्‍त होने के सात दिवस से अधिक नहीं होगी, आवेदनकर्ता (वर एवं वधु) को रजिस्‍ट्रार कार्यालय में आवश्‍यक दस्‍तावेजों सहित उपस्थित होने की सूचना मोबाईल पर </a:t>
            </a:r>
            <a:r>
              <a:rPr lang="en-US" dirty="0" smtClean="0"/>
              <a:t>SMS </a:t>
            </a:r>
            <a:r>
              <a:rPr lang="hi-IN" dirty="0" smtClean="0"/>
              <a:t>के द्वारा दी जावेगी। वर-वधु को निर्धारित दिनांक को संबन्धित रजिस्‍ट्रार कार्यालय में उपस्थित होकर निम्‍न दस्‍तावेज प्रस्‍तुत करने होंगे- </a:t>
            </a:r>
            <a:endParaRPr lang="en-US" dirty="0" smtClean="0"/>
          </a:p>
        </p:txBody>
      </p:sp>
      <p:pic>
        <p:nvPicPr>
          <p:cNvPr id="4" name="Picture 3"/>
          <p:cNvPicPr>
            <a:picLocks noChangeAspect="1"/>
          </p:cNvPicPr>
          <p:nvPr/>
        </p:nvPicPr>
        <p:blipFill>
          <a:blip r:embed="rId2"/>
          <a:stretch>
            <a:fillRect/>
          </a:stretch>
        </p:blipFill>
        <p:spPr>
          <a:xfrm>
            <a:off x="0" y="8583"/>
            <a:ext cx="3209925" cy="6381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3800" y="48848"/>
            <a:ext cx="446964"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4" y="392420"/>
            <a:ext cx="11334466" cy="1325563"/>
          </a:xfrm>
        </p:spPr>
        <p:txBody>
          <a:bodyPr>
            <a:normAutofit/>
          </a:bodyPr>
          <a:lstStyle/>
          <a:p>
            <a:r>
              <a:rPr lang="hi-IN" b="1" u="sng" dirty="0" smtClean="0"/>
              <a:t/>
            </a:r>
            <a:br>
              <a:rPr lang="hi-IN" b="1" u="sng" dirty="0" smtClean="0"/>
            </a:br>
            <a:r>
              <a:rPr lang="hi-IN" b="1" u="sng" dirty="0" smtClean="0"/>
              <a:t>विभाग को सत्‍यापन हेतु मूल दस्‍तावेज :-</a:t>
            </a:r>
            <a:endParaRPr lang="en-US" u="sng" dirty="0"/>
          </a:p>
        </p:txBody>
      </p:sp>
      <p:sp>
        <p:nvSpPr>
          <p:cNvPr id="3" name="Content Placeholder 2"/>
          <p:cNvSpPr>
            <a:spLocks noGrp="1"/>
          </p:cNvSpPr>
          <p:nvPr>
            <p:ph idx="1"/>
          </p:nvPr>
        </p:nvSpPr>
        <p:spPr>
          <a:xfrm>
            <a:off x="19334" y="1825625"/>
            <a:ext cx="11997802" cy="4351338"/>
          </a:xfrm>
        </p:spPr>
        <p:txBody>
          <a:bodyPr>
            <a:noAutofit/>
          </a:bodyPr>
          <a:lstStyle/>
          <a:p>
            <a:pPr lvl="0" algn="just"/>
            <a:r>
              <a:rPr lang="hi-IN" sz="2500" dirty="0"/>
              <a:t>ई-मित्र पर आवेदन किये गये प्रपत्र का प्रिन्‍टआउट एवं पावती रसीद </a:t>
            </a:r>
            <a:endParaRPr lang="en-US" sz="2500" dirty="0"/>
          </a:p>
          <a:p>
            <a:pPr lvl="0" algn="just"/>
            <a:r>
              <a:rPr lang="hi-IN" sz="2500" dirty="0"/>
              <a:t>वर-वधु प्रत्‍येक की एक-एक पासपोर्ट साईज फोटो</a:t>
            </a:r>
            <a:endParaRPr lang="en-US" sz="2500" dirty="0"/>
          </a:p>
          <a:p>
            <a:pPr lvl="0" algn="just"/>
            <a:r>
              <a:rPr lang="hi-IN" sz="2500" dirty="0"/>
              <a:t>वर-वधू की संयुक्‍त फोटो </a:t>
            </a:r>
            <a:r>
              <a:rPr lang="en-US" sz="2500" dirty="0"/>
              <a:t>(5x3 Size) </a:t>
            </a:r>
          </a:p>
          <a:p>
            <a:pPr lvl="0" algn="just"/>
            <a:r>
              <a:rPr lang="hi-IN" sz="2500" dirty="0"/>
              <a:t>वर व वधू की पहचान व पता का दस्‍तावेज </a:t>
            </a:r>
            <a:endParaRPr lang="en-US" sz="2500" dirty="0"/>
          </a:p>
          <a:p>
            <a:pPr lvl="0" algn="just"/>
            <a:r>
              <a:rPr lang="hi-IN" sz="2500" dirty="0"/>
              <a:t>वर व वधू की जन्‍म तिथि प्रमाण पत्र</a:t>
            </a:r>
            <a:endParaRPr lang="en-US" sz="2500" dirty="0"/>
          </a:p>
          <a:p>
            <a:pPr lvl="0" algn="just"/>
            <a:r>
              <a:rPr lang="hi-IN" sz="2500" dirty="0"/>
              <a:t>वर व वधू का अलग-अलग शपथ पत्र </a:t>
            </a:r>
            <a:endParaRPr lang="en-US" sz="2500" dirty="0"/>
          </a:p>
          <a:p>
            <a:pPr lvl="0" algn="just"/>
            <a:r>
              <a:rPr lang="hi-IN" sz="2500" dirty="0"/>
              <a:t>विवाह के साक्षी दो गवाहों के शपथ पत्र तथा पहचान एवं पते के दस्‍तावेज (एक वर पक्ष व एक वधू पक्ष हेतु) </a:t>
            </a:r>
            <a:endParaRPr lang="en-US" sz="2500" dirty="0"/>
          </a:p>
          <a:p>
            <a:pPr lvl="0" algn="just"/>
            <a:r>
              <a:rPr lang="hi-IN" sz="2500" dirty="0"/>
              <a:t>शादी का कार्ड (वर व वधू दोनो पक्ष का) यदि उपलब्‍ध हो।</a:t>
            </a:r>
            <a:endParaRPr lang="en-US" sz="2500" dirty="0"/>
          </a:p>
        </p:txBody>
      </p:sp>
      <p:pic>
        <p:nvPicPr>
          <p:cNvPr id="4" name="Picture 3"/>
          <p:cNvPicPr>
            <a:picLocks noChangeAspect="1"/>
          </p:cNvPicPr>
          <p:nvPr/>
        </p:nvPicPr>
        <p:blipFill>
          <a:blip r:embed="rId2"/>
          <a:stretch>
            <a:fillRect/>
          </a:stretch>
        </p:blipFill>
        <p:spPr>
          <a:xfrm>
            <a:off x="19334" y="13772"/>
            <a:ext cx="3209925" cy="6381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28663" y="54037"/>
            <a:ext cx="488473" cy="557643"/>
          </a:xfrm>
          <a:prstGeom prst="rect">
            <a:avLst/>
          </a:prstGeom>
        </p:spPr>
      </p:pic>
      <p:cxnSp>
        <p:nvCxnSpPr>
          <p:cNvPr id="7" name="Straight Connector 6"/>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982200" cy="1447800"/>
          </a:xfrm>
        </p:spPr>
        <p:txBody>
          <a:bodyPr>
            <a:normAutofit fontScale="90000"/>
          </a:bodyPr>
          <a:lstStyle/>
          <a:p>
            <a:r>
              <a:rPr lang="hi-IN" dirty="0" smtClean="0"/>
              <a:t/>
            </a:r>
            <a:br>
              <a:rPr lang="hi-IN" dirty="0" smtClean="0"/>
            </a:br>
            <a:r>
              <a:rPr lang="hi-IN" dirty="0" smtClean="0"/>
              <a:t/>
            </a:r>
            <a:br>
              <a:rPr lang="hi-IN" dirty="0" smtClean="0"/>
            </a:br>
            <a:r>
              <a:rPr lang="hi-IN" b="1" u="sng" dirty="0" smtClean="0"/>
              <a:t>विवाह पंजीकरण हेतु इमित्र/SSO पोर्टल पर प्रक्रिया :-</a:t>
            </a:r>
            <a:endParaRPr lang="en-US" b="1" u="sng" dirty="0"/>
          </a:p>
        </p:txBody>
      </p:sp>
      <p:sp>
        <p:nvSpPr>
          <p:cNvPr id="3" name="Content Placeholder 2"/>
          <p:cNvSpPr>
            <a:spLocks noGrp="1"/>
          </p:cNvSpPr>
          <p:nvPr>
            <p:ph idx="1"/>
          </p:nvPr>
        </p:nvSpPr>
        <p:spPr>
          <a:xfrm>
            <a:off x="23883" y="2057400"/>
            <a:ext cx="11970789" cy="4800600"/>
          </a:xfrm>
        </p:spPr>
        <p:txBody>
          <a:bodyPr>
            <a:noAutofit/>
          </a:bodyPr>
          <a:lstStyle/>
          <a:p>
            <a:pPr algn="just">
              <a:spcAft>
                <a:spcPts val="600"/>
              </a:spcAft>
            </a:pPr>
            <a:endParaRPr lang="hi-IN" sz="2400" dirty="0" smtClean="0"/>
          </a:p>
          <a:p>
            <a:pPr algn="just">
              <a:spcAft>
                <a:spcPts val="600"/>
              </a:spcAft>
            </a:pPr>
            <a:r>
              <a:rPr lang="hi-IN" sz="2400" dirty="0" smtClean="0"/>
              <a:t>ई-मित्र </a:t>
            </a:r>
            <a:r>
              <a:rPr lang="hi-IN" sz="2400" dirty="0"/>
              <a:t>संचालक </a:t>
            </a:r>
            <a:r>
              <a:rPr lang="en-US" sz="2400" dirty="0"/>
              <a:t> SSO </a:t>
            </a:r>
            <a:r>
              <a:rPr lang="hi-IN" sz="2400" dirty="0"/>
              <a:t>पोर्टल से लॉगन इन </a:t>
            </a:r>
            <a:r>
              <a:rPr lang="hi-IN" sz="2400" dirty="0" smtClean="0"/>
              <a:t>कर विवाह पंजीयन </a:t>
            </a:r>
            <a:r>
              <a:rPr lang="hi-IN" sz="2400" dirty="0"/>
              <a:t>के आवेदन को ऑनलाइन भरेगा</a:t>
            </a:r>
            <a:r>
              <a:rPr lang="hi-IN" sz="2400" dirty="0" smtClean="0"/>
              <a:t>।</a:t>
            </a:r>
            <a:endParaRPr lang="en-US" sz="2400" dirty="0" smtClean="0"/>
          </a:p>
          <a:p>
            <a:pPr algn="just"/>
            <a:r>
              <a:rPr lang="hi-IN" sz="2400" dirty="0"/>
              <a:t>कियोस्‍कधारक नये ईमित्र पोर्टल पर निम्‍न विभाग तथा सेवा का चयन करके आगे बढ पायेगा-</a:t>
            </a:r>
          </a:p>
          <a:p>
            <a:pPr algn="just"/>
            <a:r>
              <a:rPr lang="hi-IN" sz="2400" dirty="0"/>
              <a:t>विभाग का नाम </a:t>
            </a:r>
            <a:r>
              <a:rPr lang="en-US" sz="2400" dirty="0" smtClean="0"/>
              <a:t>Directorate of  Economics and Statistics</a:t>
            </a:r>
            <a:endParaRPr lang="en-US" sz="2400" dirty="0"/>
          </a:p>
          <a:p>
            <a:pPr algn="just"/>
            <a:r>
              <a:rPr lang="hi-IN" sz="2400" dirty="0"/>
              <a:t>सेवा का </a:t>
            </a:r>
            <a:r>
              <a:rPr lang="hi-IN" sz="2400" dirty="0" smtClean="0"/>
              <a:t>नाम </a:t>
            </a:r>
            <a:r>
              <a:rPr lang="en-US" sz="2400" dirty="0" smtClean="0"/>
              <a:t>– DES Marriage Registration.</a:t>
            </a:r>
            <a:endParaRPr lang="hi-IN" sz="2400" dirty="0"/>
          </a:p>
        </p:txBody>
      </p:sp>
      <p:pic>
        <p:nvPicPr>
          <p:cNvPr id="4" name="Picture 3"/>
          <p:cNvPicPr>
            <a:picLocks noChangeAspect="1"/>
          </p:cNvPicPr>
          <p:nvPr/>
        </p:nvPicPr>
        <p:blipFill>
          <a:blip r:embed="rId2"/>
          <a:stretch>
            <a:fillRect/>
          </a:stretch>
        </p:blipFill>
        <p:spPr>
          <a:xfrm>
            <a:off x="23884" y="29692"/>
            <a:ext cx="3200400" cy="6362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6200" y="21003"/>
            <a:ext cx="488473" cy="557643"/>
          </a:xfrm>
          <a:prstGeom prst="rect">
            <a:avLst/>
          </a:prstGeom>
        </p:spPr>
      </p:pic>
      <p:cxnSp>
        <p:nvCxnSpPr>
          <p:cNvPr id="6" name="Straight Connector 5"/>
          <p:cNvCxnSpPr/>
          <p:nvPr/>
        </p:nvCxnSpPr>
        <p:spPr>
          <a:xfrm flipV="1">
            <a:off x="0" y="646760"/>
            <a:ext cx="12192000" cy="11524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32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676"/>
            <a:ext cx="10515600" cy="1325563"/>
          </a:xfrm>
        </p:spPr>
        <p:txBody>
          <a:bodyPr/>
          <a:lstStyle/>
          <a:p>
            <a:r>
              <a:rPr lang="en-US" u="sng" dirty="0" smtClean="0"/>
              <a:t/>
            </a:r>
            <a:br>
              <a:rPr lang="en-US" u="sng" dirty="0" smtClean="0"/>
            </a:br>
            <a:r>
              <a:rPr lang="hi-IN" b="1" u="sng" dirty="0" smtClean="0"/>
              <a:t>सेवा प्राप्‍त करे :-</a:t>
            </a:r>
            <a:endParaRPr lang="en-US" b="1" u="sng" dirty="0"/>
          </a:p>
        </p:txBody>
      </p:sp>
      <p:pic>
        <p:nvPicPr>
          <p:cNvPr id="7170" name="Picture 2"/>
          <p:cNvPicPr>
            <a:picLocks noGrp="1" noChangeAspect="1" noChangeArrowheads="1"/>
          </p:cNvPicPr>
          <p:nvPr>
            <p:ph idx="1"/>
          </p:nvPr>
        </p:nvPicPr>
        <p:blipFill rotWithShape="1">
          <a:blip r:embed="rId2"/>
          <a:srcRect t="3576" r="1757" b="5363"/>
          <a:stretch/>
        </p:blipFill>
        <p:spPr bwMode="auto">
          <a:xfrm>
            <a:off x="381000" y="1295400"/>
            <a:ext cx="11578702" cy="5410200"/>
          </a:xfrm>
          <a:prstGeom prst="rect">
            <a:avLst/>
          </a:prstGeom>
          <a:noFill/>
          <a:ln w="9525">
            <a:noFill/>
            <a:miter lim="800000"/>
            <a:headEnd/>
            <a:tailEnd/>
          </a:ln>
          <a:effectLst/>
        </p:spPr>
      </p:pic>
      <p:sp>
        <p:nvSpPr>
          <p:cNvPr id="6" name="Rounded Rectangular Callout 5"/>
          <p:cNvSpPr/>
          <p:nvPr/>
        </p:nvSpPr>
        <p:spPr>
          <a:xfrm>
            <a:off x="3243114" y="3276600"/>
            <a:ext cx="3200400" cy="990600"/>
          </a:xfrm>
          <a:prstGeom prst="wedgeRoundRectCallout">
            <a:avLst>
              <a:gd name="adj1" fmla="val -72748"/>
              <a:gd name="adj2" fmla="val 2273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Service </a:t>
            </a:r>
            <a:r>
              <a:rPr lang="hi-IN" dirty="0"/>
              <a:t>मेन्‍यू से </a:t>
            </a:r>
            <a:r>
              <a:rPr lang="en-US" dirty="0"/>
              <a:t>Avail Service</a:t>
            </a:r>
            <a:r>
              <a:rPr lang="hi-IN" dirty="0"/>
              <a:t> विकल्‍प पर क्लिक करे।</a:t>
            </a:r>
            <a:endParaRPr lang="en-US" dirty="0"/>
          </a:p>
        </p:txBody>
      </p:sp>
      <p:pic>
        <p:nvPicPr>
          <p:cNvPr id="7" name="Picture 6"/>
          <p:cNvPicPr>
            <a:picLocks noChangeAspect="1"/>
          </p:cNvPicPr>
          <p:nvPr/>
        </p:nvPicPr>
        <p:blipFill>
          <a:blip r:embed="rId3"/>
          <a:stretch>
            <a:fillRect/>
          </a:stretch>
        </p:blipFill>
        <p:spPr>
          <a:xfrm>
            <a:off x="19334" y="31429"/>
            <a:ext cx="3209925" cy="6381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1229" y="44524"/>
            <a:ext cx="488473" cy="557643"/>
          </a:xfrm>
          <a:prstGeom prst="rect">
            <a:avLst/>
          </a:prstGeom>
        </p:spPr>
      </p:pic>
      <p:cxnSp>
        <p:nvCxnSpPr>
          <p:cNvPr id="9" name="Straight Connector 8"/>
          <p:cNvCxnSpPr/>
          <p:nvPr/>
        </p:nvCxnSpPr>
        <p:spPr>
          <a:xfrm flipV="1">
            <a:off x="19334" y="669604"/>
            <a:ext cx="12172666" cy="19978"/>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2014</TotalTime>
  <Words>861</Words>
  <Application>Microsoft Office PowerPoint</Application>
  <PresentationFormat>Custom</PresentationFormat>
  <Paragraphs>107</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विवाह प्रमाण पत्र के लिए निर्देशिका  </vt:lpstr>
      <vt:lpstr> भूमिका :-</vt:lpstr>
      <vt:lpstr> विवाह पंजियन हेतु आवश्‍यक दस्‍तावेज :-</vt:lpstr>
      <vt:lpstr> आवेदन क्षेत्र :-</vt:lpstr>
      <vt:lpstr> शुल्‍क :-</vt:lpstr>
      <vt:lpstr>  विभाग द्वारा आवेदक को SMS के माध्यम से सूचित करना :-</vt:lpstr>
      <vt:lpstr> विभाग को सत्‍यापन हेतु मूल दस्‍तावेज :-</vt:lpstr>
      <vt:lpstr>  विवाह पंजीकरण हेतु इमित्र/SSO पोर्टल पर प्रक्रिया :-</vt:lpstr>
      <vt:lpstr> सेवा प्राप्‍त करे :-</vt:lpstr>
      <vt:lpstr> आप सर्विस को दो तरह से प्राप्‍त कर सकते है -</vt:lpstr>
      <vt:lpstr> आप सर्विस को दो तरह से प्राप्‍त कर सकते है-</vt:lpstr>
      <vt:lpstr> अब आवेदन पत्र भरने के लिए विभाग की वेबसाइट पर ले जाया जायेगा</vt:lpstr>
      <vt:lpstr> अब आवेदन पत्र भरने के लिए विभाग की वेबसाइट पर ले जाया जायेगा</vt:lpstr>
      <vt:lpstr> विभाग की वेबसाइट पर आवेदन</vt:lpstr>
      <vt:lpstr>  आवेदन पत्र को अंग्रेजी के साथ हिन्‍दी भाषा में भी दर्ज कर सकते है</vt:lpstr>
      <vt:lpstr>  आवेदन पत्र में विवाह स्‍थल, वर-वधू की जानकारी के साथ एक-एक गवाह की जानकारी भी देनी होगी</vt:lpstr>
      <vt:lpstr>Verify Aadhar/Bhamashah</vt:lpstr>
      <vt:lpstr>   आवेदक का आधार/भामाशा (वर/वधू या रिस्‍तेदार) को OTP से सत्‍यापित करे    या उसकी आई.डी. एवं पते के दस्‍तावेज को अपलोड करे।</vt:lpstr>
      <vt:lpstr>दूल्हा दुल्हन की फोटो Upload करे</vt:lpstr>
      <vt:lpstr>   आवेदक (वर/वधू या रिस्‍तेदार) जो इसकी जानकारी देकर विवाह पंजीयन करा रहा है उसका आधार/भामाशा नंबर दर्ज करा प्राप्‍त OTP को Verify करे। </vt:lpstr>
      <vt:lpstr>  सूचना संग्रहित कर ली गयी है आपका रिफरेन्स नंबर 810500100/16/U1026326 , एवं आपका टोकन नंबर 160008324787 है| कृपया इसे नोट करले, क्योकि यह आपके पंजीकरण में संशोधन हेतु काम आएगा</vt:lpstr>
      <vt:lpstr> आवेदन ओनलाइन हो चूका है यहा से आवेदन में पुन: सुधार करना हो या आवेदन कॉपी प्रिन्‍ट करना हो कर सकते है।</vt:lpstr>
      <vt:lpstr> प्रिन्‍ट करे :-</vt:lpstr>
      <vt:lpstr> आवेदन की स्थिति देखना</vt:lpstr>
      <vt:lpstr> आवेदन की स्थिति देखना</vt:lpstr>
      <vt:lpstr> आवेदन की स्थिति देखना</vt:lpstr>
      <vt:lpstr> आवेदन की स्थिति देखना</vt:lpstr>
      <vt:lpstr> आवेदन की स्थिति में सुधार</vt:lpstr>
      <vt:lpstr> आवेदन की स्थिति में सुधार :-</vt:lpstr>
      <vt:lpstr> आवेदन की स्थिति में सुधार</vt:lpstr>
      <vt:lpstr> आवेदन की स्थिति में सुधार</vt:lpstr>
      <vt:lpstr>PowerPoint Presentation</vt:lpstr>
      <vt:lpstr>  प्रक्रिया ई-मित्र पोर्टल पर प्रमाण पत्र जारी करने के लिए:-</vt:lpstr>
      <vt:lpstr>  प्रक्रिया ई-मित्र पोर्टल पर प्रमाण पत्र जारी करने के लिए:-</vt:lpstr>
      <vt:lpstr>PowerPoint Presentation</vt:lpstr>
      <vt:lpstr> सहायता केंद्र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aksh</dc:creator>
  <cp:lastModifiedBy>Deepak Jain</cp:lastModifiedBy>
  <cp:revision>173</cp:revision>
  <dcterms:created xsi:type="dcterms:W3CDTF">2016-10-25T06:49:51Z</dcterms:created>
  <dcterms:modified xsi:type="dcterms:W3CDTF">2017-07-10T10:30:26Z</dcterms:modified>
</cp:coreProperties>
</file>