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6" r:id="rId2"/>
    <p:sldId id="277" r:id="rId3"/>
    <p:sldId id="328" r:id="rId4"/>
    <p:sldId id="329" r:id="rId5"/>
    <p:sldId id="258" r:id="rId6"/>
    <p:sldId id="283" r:id="rId7"/>
    <p:sldId id="313" r:id="rId8"/>
    <p:sldId id="314" r:id="rId9"/>
    <p:sldId id="305" r:id="rId10"/>
    <p:sldId id="315" r:id="rId11"/>
    <p:sldId id="316" r:id="rId12"/>
    <p:sldId id="317" r:id="rId13"/>
    <p:sldId id="332" r:id="rId14"/>
    <p:sldId id="333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60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663E250-55FB-43BE-AD58-3E923C97627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9DCFBC-C139-4C1F-BF37-F10EAB2D4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11" y="754085"/>
            <a:ext cx="9910769" cy="3609339"/>
          </a:xfrm>
        </p:spPr>
        <p:txBody>
          <a:bodyPr>
            <a:noAutofit/>
          </a:bodyPr>
          <a:lstStyle/>
          <a:p>
            <a:r>
              <a:rPr lang="hi-IN" sz="4000" dirty="0">
                <a:solidFill>
                  <a:srgbClr val="0070C0"/>
                </a:solidFill>
              </a:rPr>
              <a:t>मार्गदर्शिका</a:t>
            </a:r>
            <a:r>
              <a:rPr lang="hi-IN" sz="9600" dirty="0"/>
              <a:t> </a:t>
            </a:r>
            <a:br>
              <a:rPr lang="hi-IN" sz="9600" dirty="0"/>
            </a:br>
            <a:r>
              <a:rPr lang="en-IN" sz="36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राजस्थान</a:t>
            </a:r>
            <a:r>
              <a:rPr lang="en-IN" sz="36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न्यूनतम</a:t>
            </a:r>
            <a:r>
              <a:rPr lang="en-IN" sz="36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समर्थन</a:t>
            </a:r>
            <a:r>
              <a:rPr lang="en-IN" sz="36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मूल्य</a:t>
            </a:r>
            <a:r>
              <a:rPr lang="en-IN" sz="36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(MSP) </a:t>
            </a:r>
            <a:r>
              <a:rPr lang="en-IN" sz="36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ऑनलाइन</a:t>
            </a:r>
            <a:r>
              <a:rPr lang="en-IN" sz="36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रजिस्ट्रेशन</a:t>
            </a:r>
            <a:r>
              <a:rPr lang="en-IN" sz="36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प्रक्रिया</a:t>
            </a:r>
            <a:r>
              <a:rPr lang="en-IN" sz="36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i-IN" sz="16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</a:br>
            <a:br>
              <a:rPr lang="en-US" sz="28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310" y="5795158"/>
            <a:ext cx="8595247" cy="308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AKSH OPTIFIBRE LTD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6" y="3"/>
            <a:ext cx="722427" cy="8247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6229350"/>
            <a:ext cx="12192000" cy="1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87115" y="0"/>
            <a:ext cx="14286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196515" y="80299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Version 1.0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7CB39-CF55-480E-B945-1A4FBE53A52B}"/>
              </a:ext>
            </a:extLst>
          </p:cNvPr>
          <p:cNvSpPr txBox="1"/>
          <p:nvPr/>
        </p:nvSpPr>
        <p:spPr>
          <a:xfrm>
            <a:off x="8343219" y="6408369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7799" y="5899898"/>
            <a:ext cx="114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सेव करने के बाद किसान का पंजीकरण नंबर आ जायेगा और इसके बाद आपको</a:t>
            </a:r>
            <a:r>
              <a:rPr lang="en-IN" dirty="0"/>
              <a:t> OK </a:t>
            </a:r>
            <a:r>
              <a:rPr lang="hi-IN" dirty="0"/>
              <a:t>करना है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3DEC7-DA66-4D6A-9AA4-698C0A637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81" y="738287"/>
            <a:ext cx="10658475" cy="4308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59F482-96CB-4CC9-A76D-6509FC368F7E}"/>
              </a:ext>
            </a:extLst>
          </p:cNvPr>
          <p:cNvSpPr txBox="1"/>
          <p:nvPr/>
        </p:nvSpPr>
        <p:spPr>
          <a:xfrm>
            <a:off x="7861464" y="6488668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4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318" y="6488668"/>
            <a:ext cx="1173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आपको पूरा भरा हुआ फॉर्म प्रिंट करके ग्राहक को देना है                             </a:t>
            </a:r>
            <a:r>
              <a:rPr lang="en-IN" dirty="0"/>
              <a:t>AKSH OPTIFIBRE LTD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8A4B1-A79A-471D-85F1-B8EFB05E0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22" y="738287"/>
            <a:ext cx="9737765" cy="55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776" y="6365362"/>
            <a:ext cx="1105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आपके द्वारा भरे गए सभी फॉर्म यहा पर दिखाई देंगे                          </a:t>
            </a:r>
            <a:r>
              <a:rPr lang="en-IN" dirty="0"/>
              <a:t>AKSH OPTIFIBRE LTD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16F57-60C5-452B-A6AB-DB7F9EDA5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36" y="783662"/>
            <a:ext cx="9658350" cy="4999146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32E6A94-2DA7-4C17-B90F-0176CDBD745B}"/>
              </a:ext>
            </a:extLst>
          </p:cNvPr>
          <p:cNvSpPr/>
          <p:nvPr/>
        </p:nvSpPr>
        <p:spPr>
          <a:xfrm>
            <a:off x="6519552" y="1615045"/>
            <a:ext cx="1413165" cy="279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Filled Form</a:t>
            </a:r>
          </a:p>
        </p:txBody>
      </p:sp>
    </p:spTree>
    <p:extLst>
      <p:ext uri="{BB962C8B-B14F-4D97-AF65-F5344CB8AC3E}">
        <p14:creationId xmlns:p14="http://schemas.microsoft.com/office/powerpoint/2010/main" val="312384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770" y="1361255"/>
            <a:ext cx="11403876" cy="455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50"/>
              </a:lnSpc>
              <a:spcBef>
                <a:spcPts val="2025"/>
              </a:spcBef>
              <a:spcAft>
                <a:spcPts val="1275"/>
              </a:spcAft>
            </a:pPr>
            <a:endParaRPr lang="hi-IN" sz="2800" b="1" dirty="0">
              <a:solidFill>
                <a:srgbClr val="111111"/>
              </a:solidFill>
              <a:effectLst/>
              <a:latin typeface="Nirmala UI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ts val="2250"/>
              </a:lnSpc>
              <a:spcBef>
                <a:spcPts val="2025"/>
              </a:spcBef>
              <a:spcAft>
                <a:spcPts val="1275"/>
              </a:spcAft>
            </a:pPr>
            <a:r>
              <a:rPr lang="en-IN" sz="28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राजस्थान</a:t>
            </a:r>
            <a:r>
              <a:rPr lang="en-IN" sz="28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न्यूनतम</a:t>
            </a:r>
            <a:r>
              <a:rPr lang="en-IN" sz="28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समर्थन</a:t>
            </a:r>
            <a:r>
              <a:rPr lang="en-IN" sz="28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मूल्य</a:t>
            </a:r>
            <a:r>
              <a:rPr lang="en-IN" sz="28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(MSP)</a:t>
            </a:r>
            <a:r>
              <a:rPr lang="hi-IN" sz="28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क्या है  :-</a:t>
            </a:r>
            <a:r>
              <a:rPr lang="en-IN" sz="2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lang="hi-IN" sz="2800" dirty="0">
              <a:solidFill>
                <a:srgbClr val="111111"/>
              </a:solidFill>
              <a:effectLst/>
              <a:latin typeface="Nirmala UI" panose="020B0502040204020203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ts val="2250"/>
              </a:lnSpc>
              <a:spcBef>
                <a:spcPts val="2025"/>
              </a:spcBef>
              <a:spcAft>
                <a:spcPts val="1275"/>
              </a:spcAft>
            </a:pP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एक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मोबाइल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नम्बर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पर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एक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किसान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का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ही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होगा</a:t>
            </a:r>
            <a:r>
              <a:rPr lang="en-IN" sz="18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रजिस्ट्रेशन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सहकारिता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मंत्री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ने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बताया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एक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मोबाइल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नम्बर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एक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ही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किसान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पंजीयन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किया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जायेगा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तथा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पंजीयन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कार्य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प्रातः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बजे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सायं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बजे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तक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होगा।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उन्होंने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बताया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किसान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कृषि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भूमि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जिस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तहसील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में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होगी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उसी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तहसील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कार्यक्षेत्र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में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आने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वाले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खरीद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केन्द्र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चयन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रजिस्ट्रेशन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दौरान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सकेगा।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उन्होंने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बताया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किसान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को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उसकी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पंजीकरण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दिनांक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आधार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सॉफ्टवेयर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द्वारा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वरीयता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अनुसार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तुलाई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हेतु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दिनांक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एवं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जिन्स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मात्रा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आवंटन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किया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जायेगा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तथा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इसकी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सूचना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किसान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पंजीकृत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मोबाइल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एसएमएस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द्वारा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दी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जायेगी।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8FEA4-5A59-45CD-817C-930A96C11952}"/>
              </a:ext>
            </a:extLst>
          </p:cNvPr>
          <p:cNvSpPr txBox="1"/>
          <p:nvPr/>
        </p:nvSpPr>
        <p:spPr>
          <a:xfrm>
            <a:off x="8455230" y="6459987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928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737" y="1181437"/>
            <a:ext cx="11403876" cy="312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50"/>
              </a:lnSpc>
              <a:spcBef>
                <a:spcPts val="2025"/>
              </a:spcBef>
              <a:spcAft>
                <a:spcPts val="1275"/>
              </a:spcAft>
            </a:pPr>
            <a:r>
              <a:rPr lang="en-IN" sz="24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ऑनलाइन</a:t>
            </a:r>
            <a:r>
              <a:rPr lang="en-IN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रजिस्ट्रेशन</a:t>
            </a:r>
            <a:r>
              <a:rPr lang="en-IN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के</a:t>
            </a:r>
            <a:r>
              <a:rPr lang="en-IN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लिए</a:t>
            </a:r>
            <a:r>
              <a:rPr lang="en-IN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क्या</a:t>
            </a:r>
            <a:r>
              <a:rPr lang="en-IN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</a:t>
            </a:r>
            <a:r>
              <a:rPr lang="en-IN" sz="24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क्या</a:t>
            </a:r>
            <a:r>
              <a:rPr lang="en-IN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डाक्यूमेंट्स</a:t>
            </a:r>
            <a:r>
              <a:rPr lang="en-IN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चाहिए</a:t>
            </a:r>
            <a:r>
              <a:rPr lang="en-IN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?</a:t>
            </a:r>
            <a:endParaRPr lang="en-IN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जैसा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आप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जान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ही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गये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होंगे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की</a:t>
            </a:r>
            <a:r>
              <a:rPr lang="en-IN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राजस्थान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में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सरसों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चना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फसल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सरकारी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न्यूनतम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समर्थन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मूल्य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(MSP)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खरीद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लिए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ऑनलाइन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फॉर्म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रजिस्ट्रेशन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प्रक्रिया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अपनी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फसल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ऑनलाइन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पंजीयन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करवाने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के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लिए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आपको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निम्न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जरूरी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कागजात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दस्तावेज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की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आवश्यकता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पड़ेगी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1.P-35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फसल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गिरदावरी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*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2.जन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आधार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कार्ड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*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3.बैंक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खाता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पास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बुक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4.आधार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कार्ड</a:t>
            </a:r>
            <a:r>
              <a:rPr lang="en-IN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rgbClr val="222222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कॉपी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72335-6EE0-4A57-9D26-43DBFA7AD587}"/>
              </a:ext>
            </a:extLst>
          </p:cNvPr>
          <p:cNvSpPr txBox="1"/>
          <p:nvPr/>
        </p:nvSpPr>
        <p:spPr>
          <a:xfrm>
            <a:off x="9393382" y="6149194"/>
            <a:ext cx="362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 Jaipur </a:t>
            </a:r>
          </a:p>
          <a:p>
            <a:r>
              <a:rPr lang="en-IN" dirty="0"/>
              <a:t>GIRDHARI LAL MEENA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5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4196" y="2933895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7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धन्‍यवाद</a:t>
            </a:r>
            <a:endParaRPr lang="en-IN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D3E35-82C7-4C8F-8112-0AE233076128}"/>
              </a:ext>
            </a:extLst>
          </p:cNvPr>
          <p:cNvSpPr txBox="1"/>
          <p:nvPr/>
        </p:nvSpPr>
        <p:spPr>
          <a:xfrm>
            <a:off x="7558790" y="5313396"/>
            <a:ext cx="6289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अधिक जानकारी के लिए सम्पर्क:-</a:t>
            </a:r>
            <a:endParaRPr lang="en-US" dirty="0"/>
          </a:p>
          <a:p>
            <a:r>
              <a:rPr lang="en-US" dirty="0"/>
              <a:t>AKSH OPTIFIBRE LTD </a:t>
            </a:r>
          </a:p>
          <a:p>
            <a:r>
              <a:rPr lang="en-US" dirty="0"/>
              <a:t>HELPDESK TEAM </a:t>
            </a:r>
          </a:p>
          <a:p>
            <a:r>
              <a:rPr lang="en-IN" dirty="0"/>
              <a:t>Tel.Ph:-</a:t>
            </a:r>
            <a:r>
              <a:rPr lang="en-US" dirty="0"/>
              <a:t>01412716302/303/304/305/306</a:t>
            </a:r>
          </a:p>
          <a:p>
            <a:r>
              <a:rPr lang="en-US" dirty="0"/>
              <a:t>Email:-aksh.Rajasthan@akshoptifibre.com</a:t>
            </a:r>
          </a:p>
        </p:txBody>
      </p:sp>
    </p:spTree>
    <p:extLst>
      <p:ext uri="{BB962C8B-B14F-4D97-AF65-F5344CB8AC3E}">
        <p14:creationId xmlns:p14="http://schemas.microsoft.com/office/powerpoint/2010/main" val="312384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" y="13066"/>
            <a:ext cx="3209925" cy="6381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1268" r="82231" b="22535"/>
          <a:stretch>
            <a:fillRect/>
          </a:stretch>
        </p:blipFill>
        <p:spPr bwMode="auto">
          <a:xfrm>
            <a:off x="1752602" y="783665"/>
            <a:ext cx="2590800" cy="583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>
          <a:xfrm>
            <a:off x="2895601" y="2289756"/>
            <a:ext cx="457200" cy="217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222991" y="5526772"/>
            <a:ext cx="457200" cy="217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352801" y="5109157"/>
            <a:ext cx="457200" cy="217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1371603"/>
            <a:ext cx="5964381" cy="3693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i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राजफेड किसान पंजीकरण समर्थन मूल्य के लिए पंजीकरण 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/>
              <a:t>Services</a:t>
            </a:r>
            <a:r>
              <a:rPr lang="hi-IN" sz="3600" dirty="0"/>
              <a:t> मेनू में </a:t>
            </a:r>
            <a:r>
              <a:rPr lang="en-US" sz="3600" dirty="0"/>
              <a:t> Avail Service</a:t>
            </a:r>
            <a:r>
              <a:rPr lang="hi-IN" sz="3600" dirty="0"/>
              <a:t> मेनू में</a:t>
            </a:r>
            <a:r>
              <a:rPr lang="en-US" sz="3600" dirty="0"/>
              <a:t> Utility Service  </a:t>
            </a:r>
            <a:r>
              <a:rPr lang="hi-IN" sz="3600" dirty="0"/>
              <a:t>पर क्लिक करें </a:t>
            </a:r>
            <a:endParaRPr lang="en-US" sz="3600" dirty="0"/>
          </a:p>
          <a:p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5400000">
            <a:off x="4474400" y="2280568"/>
            <a:ext cx="65240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74577-D1D5-428B-AD7C-5829FDE54DA9}"/>
              </a:ext>
            </a:extLst>
          </p:cNvPr>
          <p:cNvSpPr txBox="1"/>
          <p:nvPr/>
        </p:nvSpPr>
        <p:spPr>
          <a:xfrm>
            <a:off x="8849352" y="6459987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5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" y="13066"/>
            <a:ext cx="3209925" cy="638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79400" y="4684098"/>
            <a:ext cx="2514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600" dirty="0">
                <a:solidFill>
                  <a:schemeClr val="bg1"/>
                </a:solidFill>
              </a:rPr>
              <a:t>प्रार्थी की </a:t>
            </a:r>
            <a:r>
              <a:rPr lang="hi-IN" sz="1600" b="1" dirty="0">
                <a:solidFill>
                  <a:schemeClr val="bg1"/>
                </a:solidFill>
              </a:rPr>
              <a:t>भामाशाह संख्या या आधार नंबर या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r>
              <a:rPr lang="hi-IN" sz="1600" b="1" dirty="0">
                <a:solidFill>
                  <a:schemeClr val="bg1"/>
                </a:solidFill>
              </a:rPr>
              <a:t>ईमित्र पंजीकरण सख्या</a:t>
            </a:r>
            <a:r>
              <a:rPr lang="hi-IN" sz="1600" dirty="0">
                <a:solidFill>
                  <a:schemeClr val="bg1"/>
                </a:solidFill>
              </a:rPr>
              <a:t> दर्ज करें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hi-IN" sz="1600" dirty="0">
                <a:solidFill>
                  <a:schemeClr val="bg1"/>
                </a:solidFill>
              </a:rPr>
              <a:t>और </a:t>
            </a:r>
            <a:r>
              <a:rPr lang="hi-IN" sz="1600" b="1" dirty="0">
                <a:solidFill>
                  <a:schemeClr val="bg1"/>
                </a:solidFill>
              </a:rPr>
              <a:t>आगे बढ़ें</a:t>
            </a:r>
            <a:r>
              <a:rPr lang="hi-IN" sz="1600" dirty="0">
                <a:solidFill>
                  <a:schemeClr val="bg1"/>
                </a:solidFill>
              </a:rPr>
              <a:t> पर क्लिक करें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181322" y="1548684"/>
            <a:ext cx="4404574" cy="1880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बॉक्स में </a:t>
            </a:r>
            <a:r>
              <a:rPr lang="en-US" dirty="0"/>
              <a:t>“NFSA” Type </a:t>
            </a:r>
            <a:r>
              <a:rPr lang="hi-IN" dirty="0"/>
              <a:t>करें | सेवा का नाम दिखाई देने लगेगा | सेवा के नाम पर क्लिक करें |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4B5A8-AAD9-4D54-8E73-B34BC746A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43" y="742766"/>
            <a:ext cx="10260281" cy="5437385"/>
          </a:xfrm>
          <a:prstGeom prst="rect">
            <a:avLst/>
          </a:prstGeom>
        </p:spPr>
      </p:pic>
      <p:sp>
        <p:nvSpPr>
          <p:cNvPr id="10" name="Left Arrow 1">
            <a:extLst>
              <a:ext uri="{FF2B5EF4-FFF2-40B4-BE49-F238E27FC236}">
                <a16:creationId xmlns:a16="http://schemas.microsoft.com/office/drawing/2014/main" id="{F2690824-151F-46C8-BF85-BA28A9C8FE4B}"/>
              </a:ext>
            </a:extLst>
          </p:cNvPr>
          <p:cNvSpPr/>
          <p:nvPr/>
        </p:nvSpPr>
        <p:spPr>
          <a:xfrm>
            <a:off x="4967567" y="2001715"/>
            <a:ext cx="4404574" cy="1880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बॉक्स में </a:t>
            </a:r>
            <a:r>
              <a:rPr lang="en-US" dirty="0"/>
              <a:t>“RAJFED” Type </a:t>
            </a:r>
            <a:r>
              <a:rPr lang="hi-IN" dirty="0"/>
              <a:t>करें | सेवा का नाम दिखाई देने लगेगा | सेवा के नाम पर क्लिक करें |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47EA9-5BBA-4A70-AC1D-4D6362ADB729}"/>
              </a:ext>
            </a:extLst>
          </p:cNvPr>
          <p:cNvSpPr txBox="1"/>
          <p:nvPr/>
        </p:nvSpPr>
        <p:spPr>
          <a:xfrm>
            <a:off x="8027719" y="6488668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1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" y="13066"/>
            <a:ext cx="3209925" cy="63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186" y="763634"/>
            <a:ext cx="891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redirect to Third Party Portal 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822574" y="1191293"/>
            <a:ext cx="228601" cy="291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2575" y="144457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CLICK FOR NEW REGISTRATION FOR </a:t>
            </a:r>
            <a:r>
              <a:rPr lang="hi-IN" b="1" dirty="0"/>
              <a:t>चना सरसों पर </a:t>
            </a:r>
            <a:r>
              <a:rPr lang="en-IN" b="1" dirty="0"/>
              <a:t>CLICK</a:t>
            </a:r>
            <a:r>
              <a:rPr lang="hi-IN" dirty="0"/>
              <a:t> करें</a:t>
            </a:r>
            <a:r>
              <a:rPr lang="en-US" dirty="0"/>
              <a:t> </a:t>
            </a:r>
            <a:r>
              <a:rPr lang="hi-IN" dirty="0"/>
              <a:t>|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36376" y="210247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Application for Submission of appeal for inclusion under the Food Security Scheme </a:t>
            </a:r>
            <a:r>
              <a:rPr lang="hi-IN" dirty="0"/>
              <a:t>सेवा का चयन करें |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5822574" y="1838136"/>
            <a:ext cx="228601" cy="291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9400" y="4684098"/>
            <a:ext cx="2514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600" dirty="0">
                <a:solidFill>
                  <a:schemeClr val="bg1"/>
                </a:solidFill>
              </a:rPr>
              <a:t>प्रार्थी की </a:t>
            </a:r>
            <a:r>
              <a:rPr lang="hi-IN" sz="1600" b="1" dirty="0">
                <a:solidFill>
                  <a:schemeClr val="bg1"/>
                </a:solidFill>
              </a:rPr>
              <a:t>भामाशाह संख्या या आधार नंबर या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r>
              <a:rPr lang="hi-IN" sz="1600" b="1" dirty="0">
                <a:solidFill>
                  <a:schemeClr val="bg1"/>
                </a:solidFill>
              </a:rPr>
              <a:t>ईमित्र पंजीकरण सख्या</a:t>
            </a:r>
            <a:r>
              <a:rPr lang="hi-IN" sz="1600" dirty="0">
                <a:solidFill>
                  <a:schemeClr val="bg1"/>
                </a:solidFill>
              </a:rPr>
              <a:t> दर्ज करें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hi-IN" sz="1600" dirty="0">
                <a:solidFill>
                  <a:schemeClr val="bg1"/>
                </a:solidFill>
              </a:rPr>
              <a:t>और </a:t>
            </a:r>
            <a:r>
              <a:rPr lang="hi-IN" sz="1600" b="1" dirty="0">
                <a:solidFill>
                  <a:schemeClr val="bg1"/>
                </a:solidFill>
              </a:rPr>
              <a:t>आगे बढ़ें</a:t>
            </a:r>
            <a:r>
              <a:rPr lang="hi-IN" sz="1600" dirty="0">
                <a:solidFill>
                  <a:schemeClr val="bg1"/>
                </a:solidFill>
              </a:rPr>
              <a:t> पर क्लिक करें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4" y="3160395"/>
            <a:ext cx="10668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332B2B-CBD7-4E5A-9479-6428CFB70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74" y="2129282"/>
            <a:ext cx="10668000" cy="4949651"/>
          </a:xfrm>
          <a:prstGeom prst="rect">
            <a:avLst/>
          </a:prstGeom>
        </p:spPr>
      </p:pic>
      <p:sp>
        <p:nvSpPr>
          <p:cNvPr id="17" name="Left Arrow 1">
            <a:extLst>
              <a:ext uri="{FF2B5EF4-FFF2-40B4-BE49-F238E27FC236}">
                <a16:creationId xmlns:a16="http://schemas.microsoft.com/office/drawing/2014/main" id="{0B7E9614-F4D5-4F36-A250-B175C07650BA}"/>
              </a:ext>
            </a:extLst>
          </p:cNvPr>
          <p:cNvSpPr/>
          <p:nvPr/>
        </p:nvSpPr>
        <p:spPr>
          <a:xfrm>
            <a:off x="7736700" y="3906982"/>
            <a:ext cx="2778825" cy="763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B327F4-E91F-40F7-823A-BE02884CB8DC}"/>
              </a:ext>
            </a:extLst>
          </p:cNvPr>
          <p:cNvSpPr txBox="1"/>
          <p:nvPr/>
        </p:nvSpPr>
        <p:spPr>
          <a:xfrm>
            <a:off x="8142696" y="7024973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9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428" y="783668"/>
            <a:ext cx="112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CHANA/SARSON </a:t>
            </a:r>
            <a:r>
              <a:rPr lang="hi-IN" dirty="0"/>
              <a:t>पंजीकरण फार्म सावधानी से भरें एवं किसान का पंजीकरण गिरदावरी में अंकित नाम से ही करें |भरें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8" y="1245332"/>
            <a:ext cx="11290907" cy="5413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94E6F2-A2A3-4AB4-8638-CAF91DB1B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27" y="1244530"/>
            <a:ext cx="11540623" cy="5413047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AC15817-7F7F-408E-BFAD-4ED1971A6514}"/>
              </a:ext>
            </a:extLst>
          </p:cNvPr>
          <p:cNvSpPr/>
          <p:nvPr/>
        </p:nvSpPr>
        <p:spPr>
          <a:xfrm>
            <a:off x="8607111" y="4845133"/>
            <a:ext cx="3099461" cy="7675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Select Member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548378-A458-4459-8808-A57B7951C4A3}"/>
              </a:ext>
            </a:extLst>
          </p:cNvPr>
          <p:cNvSpPr/>
          <p:nvPr/>
        </p:nvSpPr>
        <p:spPr>
          <a:xfrm>
            <a:off x="2042556" y="5225143"/>
            <a:ext cx="45719" cy="83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F2849C-E127-4806-91FD-46CFD754532F}"/>
              </a:ext>
            </a:extLst>
          </p:cNvPr>
          <p:cNvSpPr/>
          <p:nvPr/>
        </p:nvSpPr>
        <p:spPr>
          <a:xfrm>
            <a:off x="1972793" y="5224341"/>
            <a:ext cx="224142" cy="83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E1089-2114-4D62-B1DE-E87842A2A05A}"/>
              </a:ext>
            </a:extLst>
          </p:cNvPr>
          <p:cNvSpPr txBox="1"/>
          <p:nvPr/>
        </p:nvSpPr>
        <p:spPr>
          <a:xfrm>
            <a:off x="7671459" y="6564441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4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1465729"/>
            <a:ext cx="1155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01881" y="741616"/>
            <a:ext cx="1203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400" dirty="0"/>
              <a:t>बॉयोमीट्रिक के द्वारा ग्राहक का सत्यापन करना</a:t>
            </a:r>
            <a:r>
              <a:rPr lang="en-IN" sz="2400" dirty="0"/>
              <a:t>  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C60FE-6440-4AF4-9AD8-231A9F6C9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806" y="1572613"/>
            <a:ext cx="6912463" cy="5150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38544-EF45-4067-9337-6352BD442376}"/>
              </a:ext>
            </a:extLst>
          </p:cNvPr>
          <p:cNvSpPr txBox="1"/>
          <p:nvPr/>
        </p:nvSpPr>
        <p:spPr>
          <a:xfrm>
            <a:off x="9179626" y="6353299"/>
            <a:ext cx="26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1465729"/>
            <a:ext cx="1155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7796" y="6117296"/>
            <a:ext cx="11099780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/>
              <a:t>उपरोक्तानुसार आवेदन पत्र खुलेगा जिसमे अपनी जानकारी दर्ज करना शुरू करें |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4BC9-23F4-46A0-AC61-C650D537B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83" y="783662"/>
            <a:ext cx="10570998" cy="52608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AF1013-2E8C-4C14-94C7-2F1833A48CEC}"/>
              </a:ext>
            </a:extLst>
          </p:cNvPr>
          <p:cNvSpPr txBox="1"/>
          <p:nvPr/>
        </p:nvSpPr>
        <p:spPr>
          <a:xfrm>
            <a:off x="9164748" y="6550374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1465729"/>
            <a:ext cx="1155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177" y="5616567"/>
            <a:ext cx="11099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/>
              <a:t>आवेदन के इस हिस्से में प्रार्थी का स्थाई पता उसके ई मित्र प्रोफाइल से स्वयं भर जायेगा</a:t>
            </a:r>
            <a:r>
              <a:rPr lang="en-IN" sz="2400" dirty="0"/>
              <a:t> </a:t>
            </a:r>
            <a:r>
              <a:rPr lang="hi-IN" sz="2400" dirty="0"/>
              <a:t>|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31A0C-758D-4A93-BC34-B8693D3A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69" y="738287"/>
            <a:ext cx="10117777" cy="42777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6A0837-3640-4232-A2E6-2E3551F9454E}"/>
              </a:ext>
            </a:extLst>
          </p:cNvPr>
          <p:cNvSpPr txBox="1"/>
          <p:nvPr/>
        </p:nvSpPr>
        <p:spPr>
          <a:xfrm>
            <a:off x="8300852" y="6488668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7" y="28681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" y="8587"/>
            <a:ext cx="3209925" cy="638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D0C7AA-AAE7-4234-91D8-45A9302A580C}"/>
              </a:ext>
            </a:extLst>
          </p:cNvPr>
          <p:cNvSpPr txBox="1"/>
          <p:nvPr/>
        </p:nvSpPr>
        <p:spPr>
          <a:xfrm>
            <a:off x="466151" y="5856759"/>
            <a:ext cx="1140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संलग्न किये जाने वाले दस्तावेजों की स्कैन कॉपी 150 </a:t>
            </a:r>
            <a:r>
              <a:rPr lang="en-IN" dirty="0"/>
              <a:t>kb </a:t>
            </a:r>
            <a:r>
              <a:rPr lang="hi-IN" dirty="0"/>
              <a:t>में अपलोड करें|</a:t>
            </a:r>
            <a:r>
              <a:rPr lang="en-US" dirty="0"/>
              <a:t> </a:t>
            </a:r>
            <a:r>
              <a:rPr lang="hi-IN" dirty="0"/>
              <a:t>जैसे गिरदावरी कॉपी आदि|</a:t>
            </a:r>
            <a:r>
              <a:rPr lang="en-IN" dirty="0"/>
              <a:t> </a:t>
            </a:r>
            <a:r>
              <a:rPr lang="hi-IN" dirty="0"/>
              <a:t>और रिकॉर्ड सेव करे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E1918-757D-488A-B9B0-75B7A81E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55" y="853660"/>
            <a:ext cx="11714889" cy="484157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60C48E6-4A79-4C6E-AD8A-1AF0CE3ED30E}"/>
              </a:ext>
            </a:extLst>
          </p:cNvPr>
          <p:cNvSpPr/>
          <p:nvPr/>
        </p:nvSpPr>
        <p:spPr>
          <a:xfrm>
            <a:off x="7671460" y="3571505"/>
            <a:ext cx="2576946" cy="727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भूमि जोड़े 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976B2-795A-46B3-B3A3-4EE104A748C8}"/>
              </a:ext>
            </a:extLst>
          </p:cNvPr>
          <p:cNvSpPr txBox="1"/>
          <p:nvPr/>
        </p:nvSpPr>
        <p:spPr>
          <a:xfrm>
            <a:off x="8573984" y="6503090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AKSH OPTIFIBRE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49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3809</TotalTime>
  <Words>556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</vt:lpstr>
      <vt:lpstr>Calibri</vt:lpstr>
      <vt:lpstr>Franklin Gothic Book</vt:lpstr>
      <vt:lpstr>Franklin Gothic Medium</vt:lpstr>
      <vt:lpstr>Helvetica Neue</vt:lpstr>
      <vt:lpstr>Mangal</vt:lpstr>
      <vt:lpstr>Nirmala UI</vt:lpstr>
      <vt:lpstr>Roboto</vt:lpstr>
      <vt:lpstr>Times New Roman</vt:lpstr>
      <vt:lpstr>Verdana</vt:lpstr>
      <vt:lpstr>Wingdings</vt:lpstr>
      <vt:lpstr>Angles</vt:lpstr>
      <vt:lpstr>मार्गदर्शिका  राजस्थान न्यूनतम समर्थन मूल्य (MSP) ऑनलाइन रजिस्ट्रेशन प्रक्रिया 2022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Transfer Service (Through Oxigen)</dc:title>
  <dc:creator>Vimal Khandalwal</dc:creator>
  <cp:lastModifiedBy>Aksh Jaipur</cp:lastModifiedBy>
  <cp:revision>296</cp:revision>
  <dcterms:created xsi:type="dcterms:W3CDTF">2015-08-06T10:26:45Z</dcterms:created>
  <dcterms:modified xsi:type="dcterms:W3CDTF">2022-04-23T07:46:43Z</dcterms:modified>
</cp:coreProperties>
</file>